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0"/>
  </p:notesMasterIdLst>
  <p:sldIdLst>
    <p:sldId id="256" r:id="rId2"/>
    <p:sldId id="270" r:id="rId3"/>
    <p:sldId id="263" r:id="rId4"/>
    <p:sldId id="264" r:id="rId5"/>
    <p:sldId id="265" r:id="rId6"/>
    <p:sldId id="266" r:id="rId7"/>
    <p:sldId id="272" r:id="rId8"/>
    <p:sldId id="273" r:id="rId9"/>
    <p:sldId id="274" r:id="rId10"/>
    <p:sldId id="269" r:id="rId11"/>
    <p:sldId id="275" r:id="rId12"/>
    <p:sldId id="276" r:id="rId13"/>
    <p:sldId id="277" r:id="rId14"/>
    <p:sldId id="278" r:id="rId15"/>
    <p:sldId id="280" r:id="rId16"/>
    <p:sldId id="279" r:id="rId17"/>
    <p:sldId id="281" r:id="rId18"/>
    <p:sldId id="282"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185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25" d="100"/>
          <a:sy n="125" d="100"/>
        </p:scale>
        <p:origin x="2736" y="12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jpe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df2eef35f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df2eef35f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F59BD990-2D0A-A7F0-0BEA-B77D1DDA951C}"/>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6C68061C-2B71-5634-943A-59355CE04DF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EBF43BB1-E9CA-73EC-9D17-48742D45F9B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9826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94EFE33C-A697-2C73-BAAC-82AB8E279FAB}"/>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F808A272-7629-787A-FC6F-07FFA5A1754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24A34D22-8887-2997-7ABB-C0C491B85E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14020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435A1918-FCDC-FC28-237A-1968873EB54E}"/>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5FF0C91D-36B1-25F3-4A04-47F7A3912F2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6C79C889-36AC-F0DC-2CC5-EA6A94D4A64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20839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629A2E0E-4578-60AA-A18F-96A0995A4864}"/>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05E46990-8ABB-704D-C2D0-09F5CDC157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29AD8937-CF0A-57EA-3888-0E4CB9AD51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04294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EBEC790E-CB9A-9A30-E58A-2491C84E0529}"/>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E17AC643-9A47-2C8A-BDFE-7C3D7BB6F4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0ECC1ABA-A13D-E664-7084-84ABCE64222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588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65BB53FE-1128-7A37-50D4-4A2367C3C0C8}"/>
            </a:ext>
          </a:extLst>
        </p:cNvPr>
        <p:cNvGrpSpPr/>
        <p:nvPr/>
      </p:nvGrpSpPr>
      <p:grpSpPr>
        <a:xfrm>
          <a:off x="0" y="0"/>
          <a:ext cx="0" cy="0"/>
          <a:chOff x="0" y="0"/>
          <a:chExt cx="0" cy="0"/>
        </a:xfrm>
      </p:grpSpPr>
      <p:sp>
        <p:nvSpPr>
          <p:cNvPr id="192" name="Google Shape;192;g2df2eef35f0_0_29:notes">
            <a:extLst>
              <a:ext uri="{FF2B5EF4-FFF2-40B4-BE49-F238E27FC236}">
                <a16:creationId xmlns:a16="http://schemas.microsoft.com/office/drawing/2014/main" id="{E4321389-6CDD-6EB8-894F-297F0088D70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df2eef35f0_0_29:notes">
            <a:extLst>
              <a:ext uri="{FF2B5EF4-FFF2-40B4-BE49-F238E27FC236}">
                <a16:creationId xmlns:a16="http://schemas.microsoft.com/office/drawing/2014/main" id="{E48661FA-19DA-0DA5-75A6-D9BFD8AF698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23421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B3AFF4C8-96D5-4094-76F4-A52244C5984D}"/>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EEF3EE2C-2F77-0FBF-C822-AD3B976E29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9F9AE1C4-D1F2-EDCA-C957-1A9C487040A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339828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30B47569-D75F-F2F5-A17F-802D552F9BF7}"/>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973A66CF-B616-1E00-CF48-1B81FE6C63D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9747E18A-CF47-8BA2-5C3E-E32F55D354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7654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a:extLst>
            <a:ext uri="{FF2B5EF4-FFF2-40B4-BE49-F238E27FC236}">
              <a16:creationId xmlns:a16="http://schemas.microsoft.com/office/drawing/2014/main" id="{ECF63913-77FC-872C-669B-1893034FDE02}"/>
            </a:ext>
          </a:extLst>
        </p:cNvPr>
        <p:cNvGrpSpPr/>
        <p:nvPr/>
      </p:nvGrpSpPr>
      <p:grpSpPr>
        <a:xfrm>
          <a:off x="0" y="0"/>
          <a:ext cx="0" cy="0"/>
          <a:chOff x="0" y="0"/>
          <a:chExt cx="0" cy="0"/>
        </a:xfrm>
      </p:grpSpPr>
      <p:sp>
        <p:nvSpPr>
          <p:cNvPr id="60" name="Google Shape;60;g2df2eef35f0_0_0:notes">
            <a:extLst>
              <a:ext uri="{FF2B5EF4-FFF2-40B4-BE49-F238E27FC236}">
                <a16:creationId xmlns:a16="http://schemas.microsoft.com/office/drawing/2014/main" id="{5AF0BAF4-A32C-A79C-C20D-D321E6A14C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df2eef35f0_0_0:notes">
            <a:extLst>
              <a:ext uri="{FF2B5EF4-FFF2-40B4-BE49-F238E27FC236}">
                <a16:creationId xmlns:a16="http://schemas.microsoft.com/office/drawing/2014/main" id="{F042E714-2F8F-2F77-78C4-DE6B82F9C3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9929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20d9d75fa6a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0d9d75fa6a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20d9d75fa6a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0d9d75fa6a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0d9d75fa6a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0d9d75fa6a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0d9d75fa6a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145C473A-EE56-1DF4-4BF6-983E3819B354}"/>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98273D4C-44D9-AD79-2C9D-D9635D4A02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A7C89491-5C0A-5AE1-8735-2909228DD4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10922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2638C3D7-BBBE-6E25-6E70-74B80784BCC4}"/>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5C26339D-ACE5-0A39-3FFE-2D3D258C99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0C40D03B-2F16-42D5-7214-EFCAF2336AD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515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75365B22-C9C2-27F4-7245-130DA42A9AEF}"/>
            </a:ext>
          </a:extLst>
        </p:cNvPr>
        <p:cNvGrpSpPr/>
        <p:nvPr/>
      </p:nvGrpSpPr>
      <p:grpSpPr>
        <a:xfrm>
          <a:off x="0" y="0"/>
          <a:ext cx="0" cy="0"/>
          <a:chOff x="0" y="0"/>
          <a:chExt cx="0" cy="0"/>
        </a:xfrm>
      </p:grpSpPr>
      <p:sp>
        <p:nvSpPr>
          <p:cNvPr id="112" name="Google Shape;112;g20d9d75fa6a_0_73:notes">
            <a:extLst>
              <a:ext uri="{FF2B5EF4-FFF2-40B4-BE49-F238E27FC236}">
                <a16:creationId xmlns:a16="http://schemas.microsoft.com/office/drawing/2014/main" id="{589AD1BB-B7A2-99F8-60CC-C589EF92B99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20d9d75fa6a_0_73:notes">
            <a:extLst>
              <a:ext uri="{FF2B5EF4-FFF2-40B4-BE49-F238E27FC236}">
                <a16:creationId xmlns:a16="http://schemas.microsoft.com/office/drawing/2014/main" id="{38275473-0B7C-25EC-E32F-49217CC31A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600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8.jpeg"/><Relationship Id="rId4" Type="http://schemas.openxmlformats.org/officeDocument/2006/relationships/hyperlink" Target="https://kasperskytte.github.io/ampvis2/articles/ampvis2.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doi.org/10.1128/msystems.00363-21" TargetMode="External"/><Relationship Id="rId5" Type="http://schemas.openxmlformats.org/officeDocument/2006/relationships/image" Target="../media/image9.gif"/><Relationship Id="rId4" Type="http://schemas.openxmlformats.org/officeDocument/2006/relationships/hyperlink" Target="https://kasperskytte.github.io/ampvis2/articles/ampvis2.htm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s://doi.org/10.1128/msystems.00363-21" TargetMode="External"/><Relationship Id="rId5" Type="http://schemas.openxmlformats.org/officeDocument/2006/relationships/image" Target="../media/image9.gif"/><Relationship Id="rId4" Type="http://schemas.openxmlformats.org/officeDocument/2006/relationships/hyperlink" Target="https://kasperskytte.github.io/ampvis2/articles/ampvis2.htm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kasperskytte.github.io/ampvis2/articles/ampvis2.html"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hyperlink" Target="https://kasperskytte.github.io/ampvis2/articles/ampvis2.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1"/>
          </a:xfrm>
          <a:prstGeom prst="rect">
            <a:avLst/>
          </a:prstGeom>
          <a:noFill/>
          <a:ln>
            <a:noFill/>
          </a:ln>
        </p:spPr>
      </p:pic>
      <p:sp>
        <p:nvSpPr>
          <p:cNvPr id="56" name="Google Shape;56;p13"/>
          <p:cNvSpPr txBox="1">
            <a:spLocks noGrp="1"/>
          </p:cNvSpPr>
          <p:nvPr>
            <p:ph type="subTitle" idx="1"/>
          </p:nvPr>
        </p:nvSpPr>
        <p:spPr>
          <a:xfrm>
            <a:off x="311700" y="3161073"/>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da" b="1" dirty="0"/>
              <a:t>MiDAS course 2025</a:t>
            </a:r>
            <a:endParaRPr b="1" dirty="0"/>
          </a:p>
        </p:txBody>
      </p:sp>
      <p:pic>
        <p:nvPicPr>
          <p:cNvPr id="57" name="Google Shape;57;p13"/>
          <p:cNvPicPr preferRelativeResize="0"/>
          <p:nvPr/>
        </p:nvPicPr>
        <p:blipFill>
          <a:blip r:embed="rId4">
            <a:alphaModFix/>
          </a:blip>
          <a:stretch>
            <a:fillRect/>
          </a:stretch>
        </p:blipFill>
        <p:spPr>
          <a:xfrm>
            <a:off x="6449961" y="47090"/>
            <a:ext cx="2637504" cy="927258"/>
          </a:xfrm>
          <a:prstGeom prst="rect">
            <a:avLst/>
          </a:prstGeom>
          <a:noFill/>
          <a:ln>
            <a:noFill/>
          </a:ln>
        </p:spPr>
      </p:pic>
      <p:pic>
        <p:nvPicPr>
          <p:cNvPr id="58" name="Google Shape;58;p13"/>
          <p:cNvPicPr preferRelativeResize="0"/>
          <p:nvPr/>
        </p:nvPicPr>
        <p:blipFill>
          <a:blip r:embed="rId5">
            <a:alphaModFix/>
          </a:blip>
          <a:stretch>
            <a:fillRect/>
          </a:stretch>
        </p:blipFill>
        <p:spPr>
          <a:xfrm>
            <a:off x="2979079" y="3689558"/>
            <a:ext cx="3185842" cy="1453942"/>
          </a:xfrm>
          <a:prstGeom prst="rect">
            <a:avLst/>
          </a:prstGeom>
          <a:noFill/>
          <a:ln>
            <a:noFill/>
          </a:ln>
        </p:spPr>
      </p:pic>
      <p:sp>
        <p:nvSpPr>
          <p:cNvPr id="4" name="TextBox 3">
            <a:extLst>
              <a:ext uri="{FF2B5EF4-FFF2-40B4-BE49-F238E27FC236}">
                <a16:creationId xmlns:a16="http://schemas.microsoft.com/office/drawing/2014/main" id="{40D5C033-AE10-A071-48AB-66CC39DC58DE}"/>
              </a:ext>
            </a:extLst>
          </p:cNvPr>
          <p:cNvSpPr txBox="1"/>
          <p:nvPr/>
        </p:nvSpPr>
        <p:spPr>
          <a:xfrm>
            <a:off x="0" y="877743"/>
            <a:ext cx="9144000" cy="2062103"/>
          </a:xfrm>
          <a:prstGeom prst="rect">
            <a:avLst/>
          </a:prstGeom>
          <a:noFill/>
        </p:spPr>
        <p:txBody>
          <a:bodyPr wrap="square" rtlCol="0">
            <a:spAutoFit/>
          </a:bodyPr>
          <a:lstStyle/>
          <a:p>
            <a:pPr algn="ctr"/>
            <a:r>
              <a:rPr lang="da" sz="4800" b="1" dirty="0">
                <a:solidFill>
                  <a:srgbClr val="261659"/>
                </a:solidFill>
              </a:rPr>
              <a:t>Hands-on: </a:t>
            </a:r>
          </a:p>
          <a:p>
            <a:pPr algn="ctr"/>
            <a:r>
              <a:rPr lang="da" sz="4000" b="1" dirty="0">
                <a:solidFill>
                  <a:srgbClr val="261659"/>
                </a:solidFill>
              </a:rPr>
              <a:t>Microbial community analysis using the ampvis2 package </a:t>
            </a:r>
            <a:endParaRPr lang="en-US" sz="4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6"/>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da"/>
              <a:t>Break and R support</a:t>
            </a:r>
            <a:endParaRPr/>
          </a:p>
        </p:txBody>
      </p:sp>
      <p:pic>
        <p:nvPicPr>
          <p:cNvPr id="197" name="Google Shape;197;p26"/>
          <p:cNvPicPr preferRelativeResize="0"/>
          <p:nvPr/>
        </p:nvPicPr>
        <p:blipFill>
          <a:blip r:embed="rId3">
            <a:alphaModFix/>
          </a:blip>
          <a:stretch>
            <a:fillRect/>
          </a:stretch>
        </p:blipFill>
        <p:spPr>
          <a:xfrm>
            <a:off x="6002675" y="4831425"/>
            <a:ext cx="3141325" cy="312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E9ACE9DE-32BD-7D17-7C51-6B68BA5AD3DC}"/>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5068C6BE-9CC4-505D-8E24-D6896FE6F293}"/>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694A1D8A-C3F7-8461-37D3-154427D1D3BE}"/>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5A39B65E-6E1F-F21C-3913-A7621E1E6885}"/>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ED816AE4-92C1-76FE-DC33-40D7DB940419}"/>
              </a:ext>
            </a:extLst>
          </p:cNvPr>
          <p:cNvSpPr txBox="1"/>
          <p:nvPr/>
        </p:nvSpPr>
        <p:spPr>
          <a:xfrm>
            <a:off x="226143" y="554478"/>
            <a:ext cx="8847774" cy="338554"/>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Alpha diversity</a:t>
            </a:r>
            <a:r>
              <a:rPr lang="en-US" sz="1600" b="1" dirty="0">
                <a:solidFill>
                  <a:srgbClr val="333333"/>
                </a:solidFill>
                <a:latin typeface="+mj-lt"/>
              </a:rPr>
              <a:t>: </a:t>
            </a:r>
            <a:r>
              <a:rPr lang="en-US" sz="1600" dirty="0">
                <a:solidFill>
                  <a:srgbClr val="000000"/>
                </a:solidFill>
                <a:latin typeface="+mn-lt"/>
              </a:rPr>
              <a:t>Measure of diversity within a sample</a:t>
            </a:r>
            <a:endParaRPr lang="en-US" sz="1600" b="0" i="0" dirty="0">
              <a:solidFill>
                <a:srgbClr val="333333"/>
              </a:solidFill>
              <a:effectLst/>
              <a:latin typeface="+mn-lt"/>
            </a:endParaRPr>
          </a:p>
        </p:txBody>
      </p:sp>
      <p:pic>
        <p:nvPicPr>
          <p:cNvPr id="3" name="Picture 2" descr="Concepts of Community Analysis — VMI Bootcamp II 1.0 documentation">
            <a:extLst>
              <a:ext uri="{FF2B5EF4-FFF2-40B4-BE49-F238E27FC236}">
                <a16:creationId xmlns:a16="http://schemas.microsoft.com/office/drawing/2014/main" id="{EBD78E9B-AEB5-CDD1-4A2A-21D9E33609A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5521"/>
          <a:stretch/>
        </p:blipFill>
        <p:spPr bwMode="auto">
          <a:xfrm>
            <a:off x="304751" y="999486"/>
            <a:ext cx="4385236" cy="190220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AC1CB56-1305-4C0A-3B80-CF1594ECAC6B}"/>
              </a:ext>
            </a:extLst>
          </p:cNvPr>
          <p:cNvSpPr/>
          <p:nvPr/>
        </p:nvSpPr>
        <p:spPr>
          <a:xfrm>
            <a:off x="2363845" y="2885101"/>
            <a:ext cx="2409634" cy="215444"/>
          </a:xfrm>
          <a:prstGeom prst="rect">
            <a:avLst/>
          </a:prstGeom>
        </p:spPr>
        <p:txBody>
          <a:bodyPr wrap="none">
            <a:spAutoFit/>
          </a:bodyPr>
          <a:lstStyle/>
          <a:p>
            <a:r>
              <a:rPr lang="en-US" sz="800" dirty="0">
                <a:solidFill>
                  <a:srgbClr val="000000"/>
                </a:solidFill>
                <a:latin typeface="arial" panose="020B0604020202020204" pitchFamily="34" charset="0"/>
              </a:rPr>
              <a:t>Source: </a:t>
            </a:r>
            <a:r>
              <a:rPr lang="en-US" sz="800" dirty="0" err="1">
                <a:solidFill>
                  <a:srgbClr val="000000"/>
                </a:solidFill>
                <a:latin typeface="arial" panose="020B0604020202020204" pitchFamily="34" charset="0"/>
              </a:rPr>
              <a:t>Finotello</a:t>
            </a:r>
            <a:r>
              <a:rPr lang="en-US" sz="800" dirty="0">
                <a:solidFill>
                  <a:srgbClr val="000000"/>
                </a:solidFill>
                <a:latin typeface="arial" panose="020B0604020202020204" pitchFamily="34" charset="0"/>
              </a:rPr>
              <a:t>. Briefings Bioinformatics. 2016.</a:t>
            </a:r>
            <a:endParaRPr lang="da-DK" sz="800" dirty="0"/>
          </a:p>
        </p:txBody>
      </p:sp>
      <p:sp>
        <p:nvSpPr>
          <p:cNvPr id="8" name="TextBox 7">
            <a:extLst>
              <a:ext uri="{FF2B5EF4-FFF2-40B4-BE49-F238E27FC236}">
                <a16:creationId xmlns:a16="http://schemas.microsoft.com/office/drawing/2014/main" id="{822FF292-978C-F4AE-FFE3-04CD629A40F8}"/>
              </a:ext>
            </a:extLst>
          </p:cNvPr>
          <p:cNvSpPr txBox="1"/>
          <p:nvPr/>
        </p:nvSpPr>
        <p:spPr>
          <a:xfrm>
            <a:off x="226143" y="3482520"/>
            <a:ext cx="7964212" cy="892552"/>
          </a:xfrm>
          <a:prstGeom prst="rect">
            <a:avLst/>
          </a:prstGeom>
          <a:noFill/>
        </p:spPr>
        <p:txBody>
          <a:bodyPr wrap="square">
            <a:spAutoFit/>
          </a:bodyPr>
          <a:lstStyle/>
          <a:p>
            <a:pPr marL="457200" lvl="0" indent="-342900" algn="l" rtl="0">
              <a:spcBef>
                <a:spcPts val="1200"/>
              </a:spcBef>
              <a:spcAft>
                <a:spcPts val="0"/>
              </a:spcAft>
              <a:buSzPts val="1800"/>
              <a:buFont typeface="Arial" panose="020B0604020202020204" pitchFamily="34" charset="0"/>
              <a:buChar char="•"/>
            </a:pPr>
            <a:r>
              <a:rPr lang="en-US" dirty="0"/>
              <a:t>Calculate the alpha diversity (</a:t>
            </a:r>
            <a:r>
              <a:rPr lang="en-US" dirty="0" err="1"/>
              <a:t>ObservedOTU</a:t>
            </a:r>
            <a:r>
              <a:rPr lang="en-US" dirty="0"/>
              <a:t>, Shannon, Simpson)</a:t>
            </a:r>
          </a:p>
          <a:p>
            <a:pPr marL="914400" lvl="1" indent="-304800" algn="l" rtl="0">
              <a:spcBef>
                <a:spcPts val="0"/>
              </a:spcBef>
              <a:spcAft>
                <a:spcPts val="0"/>
              </a:spcAft>
              <a:buClr>
                <a:schemeClr val="dk1"/>
              </a:buClr>
              <a:buSzPts val="1200"/>
              <a:buFont typeface="Arial" panose="020B0604020202020204" pitchFamily="34" charset="0"/>
              <a:buChar char="•"/>
            </a:pPr>
            <a:r>
              <a:rPr lang="en-US" sz="1200" dirty="0">
                <a:solidFill>
                  <a:schemeClr val="tx1">
                    <a:lumMod val="50000"/>
                    <a:lumOff val="50000"/>
                  </a:schemeClr>
                </a:solidFill>
              </a:rPr>
              <a:t>HINT: Try the </a:t>
            </a:r>
            <a:r>
              <a:rPr lang="en-US" sz="1200" b="1" dirty="0" err="1">
                <a:solidFill>
                  <a:schemeClr val="tx1">
                    <a:lumMod val="50000"/>
                    <a:lumOff val="50000"/>
                  </a:schemeClr>
                </a:solidFill>
                <a:latin typeface="Courier New"/>
                <a:ea typeface="Courier New"/>
                <a:cs typeface="Courier New"/>
                <a:sym typeface="Courier New"/>
              </a:rPr>
              <a:t>amp_alpha_diversity</a:t>
            </a:r>
            <a:r>
              <a:rPr lang="en-US" sz="1200" b="1" dirty="0">
                <a:solidFill>
                  <a:schemeClr val="tx1">
                    <a:lumMod val="50000"/>
                    <a:lumOff val="50000"/>
                  </a:schemeClr>
                </a:solidFill>
                <a:latin typeface="Courier New"/>
                <a:ea typeface="Courier New"/>
                <a:cs typeface="Courier New"/>
                <a:sym typeface="Courier New"/>
              </a:rPr>
              <a:t>()</a:t>
            </a:r>
            <a:r>
              <a:rPr lang="en-US" sz="1200" dirty="0">
                <a:solidFill>
                  <a:schemeClr val="tx1">
                    <a:lumMod val="50000"/>
                    <a:lumOff val="50000"/>
                  </a:schemeClr>
                </a:solidFill>
              </a:rPr>
              <a:t> function</a:t>
            </a:r>
          </a:p>
          <a:p>
            <a:pPr marL="609600" lvl="1" algn="l" rtl="0">
              <a:spcBef>
                <a:spcPts val="0"/>
              </a:spcBef>
              <a:spcAft>
                <a:spcPts val="0"/>
              </a:spcAft>
              <a:buClr>
                <a:schemeClr val="dk1"/>
              </a:buClr>
              <a:buSzPts val="1200"/>
            </a:pPr>
            <a:endParaRPr lang="en-US" sz="1200" dirty="0">
              <a:solidFill>
                <a:schemeClr val="dk1"/>
              </a:solidFill>
            </a:endParaRPr>
          </a:p>
          <a:p>
            <a:pPr marL="457200" lvl="0" indent="-342900" algn="l" rtl="0">
              <a:spcBef>
                <a:spcPts val="0"/>
              </a:spcBef>
              <a:spcAft>
                <a:spcPts val="0"/>
              </a:spcAft>
              <a:buSzPts val="1800"/>
              <a:buFont typeface="Arial" panose="020B0604020202020204" pitchFamily="34" charset="0"/>
              <a:buChar char="•"/>
            </a:pPr>
            <a:r>
              <a:rPr lang="en-US" dirty="0"/>
              <a:t>Investigate the diversity across samples, WWTPs, and months</a:t>
            </a:r>
          </a:p>
        </p:txBody>
      </p:sp>
    </p:spTree>
    <p:extLst>
      <p:ext uri="{BB962C8B-B14F-4D97-AF65-F5344CB8AC3E}">
        <p14:creationId xmlns:p14="http://schemas.microsoft.com/office/powerpoint/2010/main" val="20657146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E008B070-FC9D-6AA0-94B9-ACA9FE8EE341}"/>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0EB0FDC6-BEC6-B9A9-E77D-D003CA122F7D}"/>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346769C9-CE3B-716B-0818-76E1B83F7FAB}"/>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3C9593C9-18C0-FDED-5713-49B595CE5E9B}"/>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4322DA67-8BF0-BD61-FD8C-F5472779046D}"/>
              </a:ext>
            </a:extLst>
          </p:cNvPr>
          <p:cNvSpPr txBox="1"/>
          <p:nvPr/>
        </p:nvSpPr>
        <p:spPr>
          <a:xfrm>
            <a:off x="226143" y="554478"/>
            <a:ext cx="8847774" cy="879728"/>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Beta diversity</a:t>
            </a:r>
            <a:r>
              <a:rPr lang="en-US" sz="1600" b="1" dirty="0">
                <a:solidFill>
                  <a:srgbClr val="333333"/>
                </a:solidFill>
                <a:latin typeface="+mj-lt"/>
              </a:rPr>
              <a:t>: </a:t>
            </a:r>
            <a:r>
              <a:rPr lang="en-US" sz="1600" dirty="0">
                <a:solidFill>
                  <a:srgbClr val="000000"/>
                </a:solidFill>
                <a:latin typeface="+mn-lt"/>
              </a:rPr>
              <a:t>Measure of microbiome similarity between two or more samples</a:t>
            </a:r>
          </a:p>
          <a:p>
            <a:pPr algn="l">
              <a:spcBef>
                <a:spcPts val="1500"/>
              </a:spcBef>
              <a:spcAft>
                <a:spcPts val="750"/>
              </a:spcAft>
              <a:buNone/>
            </a:pPr>
            <a:endParaRPr lang="en-US" sz="1600" dirty="0">
              <a:solidFill>
                <a:srgbClr val="000000"/>
              </a:solidFill>
              <a:latin typeface="+mn-lt"/>
            </a:endParaRPr>
          </a:p>
        </p:txBody>
      </p:sp>
      <p:grpSp>
        <p:nvGrpSpPr>
          <p:cNvPr id="11" name="Group 10">
            <a:extLst>
              <a:ext uri="{FF2B5EF4-FFF2-40B4-BE49-F238E27FC236}">
                <a16:creationId xmlns:a16="http://schemas.microsoft.com/office/drawing/2014/main" id="{1E8DCF41-C351-B1DF-B7EF-27F8B9A04DC6}"/>
              </a:ext>
            </a:extLst>
          </p:cNvPr>
          <p:cNvGrpSpPr/>
          <p:nvPr/>
        </p:nvGrpSpPr>
        <p:grpSpPr>
          <a:xfrm>
            <a:off x="265833" y="994342"/>
            <a:ext cx="3229536" cy="1528322"/>
            <a:chOff x="265832" y="929655"/>
            <a:chExt cx="3942417" cy="1865680"/>
          </a:xfrm>
        </p:grpSpPr>
        <p:pic>
          <p:nvPicPr>
            <p:cNvPr id="5" name="Picture 4" descr="https://journals.asm.org/cms/10.1128/msystems.00363-21/asset/8e1c0425-9ed0-4fae-ad16-4994e71b534a/assets/images/medium/msystems.00363-21-f001.gif">
              <a:extLst>
                <a:ext uri="{FF2B5EF4-FFF2-40B4-BE49-F238E27FC236}">
                  <a16:creationId xmlns:a16="http://schemas.microsoft.com/office/drawing/2014/main" id="{CA6C1FA3-C8C7-F28C-7D69-6AB941BC325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96" b="55841"/>
            <a:stretch/>
          </p:blipFill>
          <p:spPr bwMode="auto">
            <a:xfrm>
              <a:off x="265832" y="929655"/>
              <a:ext cx="3942417" cy="170851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6BDA2357-704E-407B-F803-2A36B309E87A}"/>
                </a:ext>
              </a:extLst>
            </p:cNvPr>
            <p:cNvSpPr/>
            <p:nvPr/>
          </p:nvSpPr>
          <p:spPr>
            <a:xfrm>
              <a:off x="1278194" y="2526890"/>
              <a:ext cx="2025445" cy="2684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a:extLst>
              <a:ext uri="{FF2B5EF4-FFF2-40B4-BE49-F238E27FC236}">
                <a16:creationId xmlns:a16="http://schemas.microsoft.com/office/drawing/2014/main" id="{72CCA8DA-6C2C-9F18-39DF-8915898CB85F}"/>
              </a:ext>
            </a:extLst>
          </p:cNvPr>
          <p:cNvSpPr/>
          <p:nvPr/>
        </p:nvSpPr>
        <p:spPr>
          <a:xfrm>
            <a:off x="-352704" y="2415845"/>
            <a:ext cx="3942417" cy="184666"/>
          </a:xfrm>
          <a:prstGeom prst="rect">
            <a:avLst/>
          </a:prstGeom>
        </p:spPr>
        <p:txBody>
          <a:bodyPr wrap="square">
            <a:spAutoFit/>
          </a:bodyPr>
          <a:lstStyle/>
          <a:p>
            <a:pPr algn="r"/>
            <a:r>
              <a:rPr lang="en-US" sz="600" dirty="0">
                <a:latin typeface="Arial" panose="020B0604020202020204" pitchFamily="34" charset="0"/>
                <a:cs typeface="Arial" panose="020B0604020202020204" pitchFamily="34" charset="0"/>
              </a:rPr>
              <a:t>Su, X., 2021. </a:t>
            </a:r>
            <a:r>
              <a:rPr lang="en-US" sz="600" dirty="0" err="1">
                <a:latin typeface="Arial" panose="020B0604020202020204" pitchFamily="34" charset="0"/>
                <a:cs typeface="Arial" panose="020B0604020202020204" pitchFamily="34" charset="0"/>
              </a:rPr>
              <a:t>mSystems</a:t>
            </a:r>
            <a:r>
              <a:rPr lang="en-US" sz="600" dirty="0">
                <a:latin typeface="Arial" panose="020B0604020202020204" pitchFamily="34" charset="0"/>
                <a:cs typeface="Arial" panose="020B0604020202020204" pitchFamily="34" charset="0"/>
              </a:rPr>
              <a:t> 6. </a:t>
            </a:r>
            <a:r>
              <a:rPr lang="en-US" sz="600" dirty="0">
                <a:latin typeface="Arial" panose="020B0604020202020204" pitchFamily="34" charset="0"/>
                <a:cs typeface="Arial" panose="020B0604020202020204" pitchFamily="34" charset="0"/>
                <a:hlinkClick r:id="rId6"/>
              </a:rPr>
              <a:t>https://doi.org/10.1128/msystems.00363-21</a:t>
            </a:r>
            <a:endParaRPr lang="en-US" sz="600" dirty="0">
              <a:effectLst/>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98ED178B-E894-DD65-C810-D00D5B7939A7}"/>
              </a:ext>
            </a:extLst>
          </p:cNvPr>
          <p:cNvSpPr txBox="1"/>
          <p:nvPr/>
        </p:nvSpPr>
        <p:spPr>
          <a:xfrm>
            <a:off x="380473" y="2761860"/>
            <a:ext cx="8037471" cy="1908215"/>
          </a:xfrm>
          <a:prstGeom prst="rect">
            <a:avLst/>
          </a:prstGeom>
          <a:noFill/>
        </p:spPr>
        <p:txBody>
          <a:bodyPr wrap="square">
            <a:spAutoFit/>
          </a:bodyPr>
          <a:lstStyle/>
          <a:p>
            <a:pPr marL="400050" lvl="0" indent="-285750" algn="l" rtl="0">
              <a:spcBef>
                <a:spcPts val="1200"/>
              </a:spcBef>
              <a:spcAft>
                <a:spcPts val="0"/>
              </a:spcAft>
              <a:buSzPts val="1800"/>
              <a:buFont typeface="Arial" panose="020B0604020202020204" pitchFamily="34" charset="0"/>
              <a:buChar char="•"/>
            </a:pPr>
            <a:r>
              <a:rPr lang="en-US" dirty="0"/>
              <a:t>Make an ordination plot of all samples</a:t>
            </a:r>
            <a:endParaRPr lang="en-US" sz="1800" dirty="0"/>
          </a:p>
          <a:p>
            <a:pPr marL="882650" lvl="1" indent="-285750" algn="l" rtl="0">
              <a:spcBef>
                <a:spcPts val="0"/>
              </a:spcBef>
              <a:spcAft>
                <a:spcPts val="0"/>
              </a:spcAft>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amp_ordinate</a:t>
            </a:r>
            <a:r>
              <a:rPr lang="en-US" sz="1200" dirty="0">
                <a:solidFill>
                  <a:schemeClr val="tx1">
                    <a:lumMod val="50000"/>
                    <a:lumOff val="50000"/>
                  </a:schemeClr>
                </a:solidFill>
                <a:sym typeface="Courier New"/>
              </a:rPr>
              <a:t>()</a:t>
            </a:r>
            <a:r>
              <a:rPr lang="en-US" sz="1200" dirty="0">
                <a:solidFill>
                  <a:schemeClr val="tx1">
                    <a:lumMod val="50000"/>
                    <a:lumOff val="50000"/>
                  </a:schemeClr>
                </a:solidFill>
              </a:rPr>
              <a:t> function</a:t>
            </a:r>
          </a:p>
          <a:p>
            <a:pPr marL="596900" lvl="1" algn="l" rtl="0">
              <a:spcBef>
                <a:spcPts val="0"/>
              </a:spcBef>
              <a:spcAft>
                <a:spcPts val="0"/>
              </a:spcAft>
              <a:buClr>
                <a:schemeClr val="dk1"/>
              </a:buClr>
              <a:buSzPts val="1400"/>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a:t>Discuss what you observe from the plot</a:t>
            </a:r>
          </a:p>
          <a:p>
            <a:pPr marL="400050" lvl="0" indent="-285750" algn="l" rtl="0">
              <a:spcBef>
                <a:spcPts val="0"/>
              </a:spcBef>
              <a:spcAft>
                <a:spcPts val="0"/>
              </a:spcAft>
              <a:buSzPts val="1800"/>
              <a:buFont typeface="Arial" panose="020B0604020202020204" pitchFamily="34" charset="0"/>
              <a:buChar char="•"/>
            </a:pPr>
            <a:endParaRPr lang="en-US" dirty="0"/>
          </a:p>
          <a:p>
            <a:pPr marL="400050" lvl="0" indent="-285750" algn="l" rtl="0">
              <a:spcBef>
                <a:spcPts val="0"/>
              </a:spcBef>
              <a:spcAft>
                <a:spcPts val="0"/>
              </a:spcAft>
              <a:buSzPts val="1800"/>
              <a:buFont typeface="Arial" panose="020B0604020202020204" pitchFamily="34" charset="0"/>
              <a:buChar char="•"/>
            </a:pPr>
            <a:r>
              <a:rPr lang="en-US" dirty="0"/>
              <a:t>Try to color and frame by different metadata variables</a:t>
            </a:r>
          </a:p>
          <a:p>
            <a:pPr marL="882650" lvl="1" indent="-285750">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sample_color_by</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and </a:t>
            </a:r>
            <a:r>
              <a:rPr lang="en-US" sz="1200" dirty="0" err="1">
                <a:solidFill>
                  <a:schemeClr val="tx1">
                    <a:lumMod val="50000"/>
                    <a:lumOff val="50000"/>
                  </a:schemeClr>
                </a:solidFill>
                <a:sym typeface="Courier New"/>
              </a:rPr>
              <a:t>sample_color_frame</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options</a:t>
            </a:r>
          </a:p>
          <a:p>
            <a:pPr marL="882650" lvl="1" indent="-285750">
              <a:buClr>
                <a:schemeClr val="dk1"/>
              </a:buClr>
              <a:buSzPts val="1400"/>
              <a:buFont typeface="Arial" panose="020B0604020202020204" pitchFamily="34" charset="0"/>
              <a:buChar char="•"/>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a:t>(Bonus) Try to explore the effect at different filtering and distance matrices</a:t>
            </a:r>
          </a:p>
        </p:txBody>
      </p:sp>
    </p:spTree>
    <p:extLst>
      <p:ext uri="{BB962C8B-B14F-4D97-AF65-F5344CB8AC3E}">
        <p14:creationId xmlns:p14="http://schemas.microsoft.com/office/powerpoint/2010/main" val="3967276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2E6C616C-708E-1311-57E8-7841899ED603}"/>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172D8647-D7A3-4514-95F1-63DECECE971D}"/>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122126E3-1191-B442-3001-71871F66FCA0}"/>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17C4A052-B8BC-D5AF-7EB7-342F7623DB66}"/>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17AC80DD-A542-009F-2C6E-553121229751}"/>
              </a:ext>
            </a:extLst>
          </p:cNvPr>
          <p:cNvSpPr txBox="1"/>
          <p:nvPr/>
        </p:nvSpPr>
        <p:spPr>
          <a:xfrm>
            <a:off x="226143" y="554478"/>
            <a:ext cx="8847774" cy="879728"/>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Beta diversity</a:t>
            </a:r>
            <a:r>
              <a:rPr lang="en-US" sz="1600" b="1" dirty="0">
                <a:solidFill>
                  <a:srgbClr val="333333"/>
                </a:solidFill>
                <a:latin typeface="+mj-lt"/>
              </a:rPr>
              <a:t>: </a:t>
            </a:r>
            <a:r>
              <a:rPr lang="en-US" sz="1600" dirty="0">
                <a:solidFill>
                  <a:srgbClr val="000000"/>
                </a:solidFill>
                <a:latin typeface="+mn-lt"/>
              </a:rPr>
              <a:t>Measure of microbiome similarity between two or more samples</a:t>
            </a:r>
          </a:p>
          <a:p>
            <a:pPr algn="l">
              <a:spcBef>
                <a:spcPts val="1500"/>
              </a:spcBef>
              <a:spcAft>
                <a:spcPts val="750"/>
              </a:spcAft>
              <a:buNone/>
            </a:pPr>
            <a:endParaRPr lang="en-US" sz="1600" dirty="0">
              <a:solidFill>
                <a:srgbClr val="000000"/>
              </a:solidFill>
              <a:latin typeface="+mn-lt"/>
            </a:endParaRPr>
          </a:p>
        </p:txBody>
      </p:sp>
      <p:grpSp>
        <p:nvGrpSpPr>
          <p:cNvPr id="11" name="Group 10">
            <a:extLst>
              <a:ext uri="{FF2B5EF4-FFF2-40B4-BE49-F238E27FC236}">
                <a16:creationId xmlns:a16="http://schemas.microsoft.com/office/drawing/2014/main" id="{8283E823-9E46-B809-11B2-D1F7C8FAC0AA}"/>
              </a:ext>
            </a:extLst>
          </p:cNvPr>
          <p:cNvGrpSpPr/>
          <p:nvPr/>
        </p:nvGrpSpPr>
        <p:grpSpPr>
          <a:xfrm>
            <a:off x="265833" y="994342"/>
            <a:ext cx="3229536" cy="1528322"/>
            <a:chOff x="265832" y="929655"/>
            <a:chExt cx="3942417" cy="1865680"/>
          </a:xfrm>
        </p:grpSpPr>
        <p:pic>
          <p:nvPicPr>
            <p:cNvPr id="5" name="Picture 4" descr="https://journals.asm.org/cms/10.1128/msystems.00363-21/asset/8e1c0425-9ed0-4fae-ad16-4994e71b534a/assets/images/medium/msystems.00363-21-f001.gif">
              <a:extLst>
                <a:ext uri="{FF2B5EF4-FFF2-40B4-BE49-F238E27FC236}">
                  <a16:creationId xmlns:a16="http://schemas.microsoft.com/office/drawing/2014/main" id="{6BDC73A9-D5F1-5F0E-4309-0B862171BF3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96" b="55841"/>
            <a:stretch/>
          </p:blipFill>
          <p:spPr bwMode="auto">
            <a:xfrm>
              <a:off x="265832" y="929655"/>
              <a:ext cx="3942417" cy="170851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8E2B309A-AE45-4C90-465E-8BD990AFB3E8}"/>
                </a:ext>
              </a:extLst>
            </p:cNvPr>
            <p:cNvSpPr/>
            <p:nvPr/>
          </p:nvSpPr>
          <p:spPr>
            <a:xfrm>
              <a:off x="1278194" y="2526890"/>
              <a:ext cx="2025445" cy="268445"/>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a:extLst>
              <a:ext uri="{FF2B5EF4-FFF2-40B4-BE49-F238E27FC236}">
                <a16:creationId xmlns:a16="http://schemas.microsoft.com/office/drawing/2014/main" id="{3EAA6C87-8AF2-BDE4-9E9E-C2CF80434AC1}"/>
              </a:ext>
            </a:extLst>
          </p:cNvPr>
          <p:cNvSpPr/>
          <p:nvPr/>
        </p:nvSpPr>
        <p:spPr>
          <a:xfrm>
            <a:off x="-352704" y="2415845"/>
            <a:ext cx="3942417" cy="184666"/>
          </a:xfrm>
          <a:prstGeom prst="rect">
            <a:avLst/>
          </a:prstGeom>
        </p:spPr>
        <p:txBody>
          <a:bodyPr wrap="square">
            <a:spAutoFit/>
          </a:bodyPr>
          <a:lstStyle/>
          <a:p>
            <a:pPr algn="r"/>
            <a:r>
              <a:rPr lang="en-US" sz="600" dirty="0">
                <a:latin typeface="Arial" panose="020B0604020202020204" pitchFamily="34" charset="0"/>
                <a:cs typeface="Arial" panose="020B0604020202020204" pitchFamily="34" charset="0"/>
              </a:rPr>
              <a:t>Su, X., 2021. </a:t>
            </a:r>
            <a:r>
              <a:rPr lang="en-US" sz="600" dirty="0" err="1">
                <a:latin typeface="Arial" panose="020B0604020202020204" pitchFamily="34" charset="0"/>
                <a:cs typeface="Arial" panose="020B0604020202020204" pitchFamily="34" charset="0"/>
              </a:rPr>
              <a:t>mSystems</a:t>
            </a:r>
            <a:r>
              <a:rPr lang="en-US" sz="600" dirty="0">
                <a:latin typeface="Arial" panose="020B0604020202020204" pitchFamily="34" charset="0"/>
                <a:cs typeface="Arial" panose="020B0604020202020204" pitchFamily="34" charset="0"/>
              </a:rPr>
              <a:t> 6. </a:t>
            </a:r>
            <a:r>
              <a:rPr lang="en-US" sz="600" dirty="0">
                <a:latin typeface="Arial" panose="020B0604020202020204" pitchFamily="34" charset="0"/>
                <a:cs typeface="Arial" panose="020B0604020202020204" pitchFamily="34" charset="0"/>
                <a:hlinkClick r:id="rId6"/>
              </a:rPr>
              <a:t>https://doi.org/10.1128/msystems.00363-21</a:t>
            </a:r>
            <a:endParaRPr lang="en-US" sz="600" dirty="0">
              <a:effectLst/>
              <a:latin typeface="Arial" panose="020B0604020202020204" pitchFamily="34" charset="0"/>
              <a:cs typeface="Arial" panose="020B0604020202020204" pitchFamily="34" charset="0"/>
            </a:endParaRPr>
          </a:p>
        </p:txBody>
      </p:sp>
      <p:sp>
        <p:nvSpPr>
          <p:cNvPr id="13" name="TextBox 12">
            <a:extLst>
              <a:ext uri="{FF2B5EF4-FFF2-40B4-BE49-F238E27FC236}">
                <a16:creationId xmlns:a16="http://schemas.microsoft.com/office/drawing/2014/main" id="{9CBF81D0-06A9-A561-A9E5-115206BFDDB9}"/>
              </a:ext>
            </a:extLst>
          </p:cNvPr>
          <p:cNvSpPr txBox="1"/>
          <p:nvPr/>
        </p:nvSpPr>
        <p:spPr>
          <a:xfrm>
            <a:off x="380473" y="2761860"/>
            <a:ext cx="8037471" cy="1908215"/>
          </a:xfrm>
          <a:prstGeom prst="rect">
            <a:avLst/>
          </a:prstGeom>
          <a:noFill/>
        </p:spPr>
        <p:txBody>
          <a:bodyPr wrap="square">
            <a:spAutoFit/>
          </a:bodyPr>
          <a:lstStyle/>
          <a:p>
            <a:pPr marL="400050" lvl="0" indent="-285750" algn="l" rtl="0">
              <a:spcBef>
                <a:spcPts val="1200"/>
              </a:spcBef>
              <a:spcAft>
                <a:spcPts val="0"/>
              </a:spcAft>
              <a:buSzPts val="1800"/>
              <a:buFont typeface="Arial" panose="020B0604020202020204" pitchFamily="34" charset="0"/>
              <a:buChar char="•"/>
            </a:pPr>
            <a:r>
              <a:rPr lang="en-US" dirty="0"/>
              <a:t>Make an ordination plot of all samples</a:t>
            </a:r>
            <a:endParaRPr lang="en-US" sz="1800" dirty="0"/>
          </a:p>
          <a:p>
            <a:pPr marL="882650" lvl="1" indent="-285750" algn="l" rtl="0">
              <a:spcBef>
                <a:spcPts val="0"/>
              </a:spcBef>
              <a:spcAft>
                <a:spcPts val="0"/>
              </a:spcAft>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amp_ordinate</a:t>
            </a:r>
            <a:r>
              <a:rPr lang="en-US" sz="1200" dirty="0">
                <a:solidFill>
                  <a:schemeClr val="tx1">
                    <a:lumMod val="50000"/>
                    <a:lumOff val="50000"/>
                  </a:schemeClr>
                </a:solidFill>
                <a:sym typeface="Courier New"/>
              </a:rPr>
              <a:t>()</a:t>
            </a:r>
            <a:r>
              <a:rPr lang="en-US" sz="1200" dirty="0">
                <a:solidFill>
                  <a:schemeClr val="tx1">
                    <a:lumMod val="50000"/>
                    <a:lumOff val="50000"/>
                  </a:schemeClr>
                </a:solidFill>
              </a:rPr>
              <a:t> function</a:t>
            </a:r>
          </a:p>
          <a:p>
            <a:pPr marL="596900" lvl="1" algn="l" rtl="0">
              <a:spcBef>
                <a:spcPts val="0"/>
              </a:spcBef>
              <a:spcAft>
                <a:spcPts val="0"/>
              </a:spcAft>
              <a:buClr>
                <a:schemeClr val="dk1"/>
              </a:buClr>
              <a:buSzPts val="1400"/>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a:t>Discuss what you observe from the plot</a:t>
            </a:r>
          </a:p>
          <a:p>
            <a:pPr marL="400050" lvl="0" indent="-285750" algn="l" rtl="0">
              <a:spcBef>
                <a:spcPts val="0"/>
              </a:spcBef>
              <a:spcAft>
                <a:spcPts val="0"/>
              </a:spcAft>
              <a:buSzPts val="1800"/>
              <a:buFont typeface="Arial" panose="020B0604020202020204" pitchFamily="34" charset="0"/>
              <a:buChar char="•"/>
            </a:pPr>
            <a:endParaRPr lang="en-US" dirty="0"/>
          </a:p>
          <a:p>
            <a:pPr marL="400050" lvl="0" indent="-285750" algn="l" rtl="0">
              <a:spcBef>
                <a:spcPts val="0"/>
              </a:spcBef>
              <a:spcAft>
                <a:spcPts val="0"/>
              </a:spcAft>
              <a:buSzPts val="1800"/>
              <a:buFont typeface="Arial" panose="020B0604020202020204" pitchFamily="34" charset="0"/>
              <a:buChar char="•"/>
            </a:pPr>
            <a:r>
              <a:rPr lang="en-US" dirty="0"/>
              <a:t>Try to color and frame by different metadata variables</a:t>
            </a:r>
          </a:p>
          <a:p>
            <a:pPr marL="882650" lvl="1" indent="-285750">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sample_color_by</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and </a:t>
            </a:r>
            <a:r>
              <a:rPr lang="en-US" sz="1200" dirty="0" err="1">
                <a:solidFill>
                  <a:schemeClr val="tx1">
                    <a:lumMod val="50000"/>
                    <a:lumOff val="50000"/>
                  </a:schemeClr>
                </a:solidFill>
                <a:sym typeface="Courier New"/>
              </a:rPr>
              <a:t>sample_color_frame</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options</a:t>
            </a:r>
          </a:p>
          <a:p>
            <a:pPr marL="882650" lvl="1" indent="-285750">
              <a:buClr>
                <a:schemeClr val="dk1"/>
              </a:buClr>
              <a:buSzPts val="1400"/>
              <a:buFont typeface="Arial" panose="020B0604020202020204" pitchFamily="34" charset="0"/>
              <a:buChar char="•"/>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a:t>(Bonus) Try to explore the effect at different filtering and distance matrices</a:t>
            </a:r>
          </a:p>
        </p:txBody>
      </p:sp>
    </p:spTree>
    <p:extLst>
      <p:ext uri="{BB962C8B-B14F-4D97-AF65-F5344CB8AC3E}">
        <p14:creationId xmlns:p14="http://schemas.microsoft.com/office/powerpoint/2010/main" val="40045944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AEC5A724-0226-B602-1F1E-AE4F8D228AA6}"/>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23AC81B8-2CCC-3C57-F0BC-E1FED0F7CB62}"/>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AF852C31-2B01-A6E3-FFB3-06ECA6FC880B}"/>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2C587430-2285-922F-FE36-74F439DAB185}"/>
              </a:ext>
            </a:extLst>
          </p:cNvPr>
          <p:cNvSpPr txBox="1"/>
          <p:nvPr/>
        </p:nvSpPr>
        <p:spPr>
          <a:xfrm>
            <a:off x="-839451" y="4897279"/>
            <a:ext cx="5088194" cy="246221"/>
          </a:xfrm>
          <a:prstGeom prst="rect">
            <a:avLst/>
          </a:prstGeom>
          <a:noFill/>
        </p:spPr>
        <p:txBody>
          <a:bodyPr wrap="square">
            <a:spAutoFit/>
          </a:bodyPr>
          <a:lstStyle/>
          <a:p>
            <a:pPr marL="0" lvl="0" indent="0" algn="ctr" rtl="0">
              <a:spcBef>
                <a:spcPts val="0"/>
              </a:spcBef>
              <a:spcAft>
                <a:spcPts val="0"/>
              </a:spcAft>
              <a:buNone/>
            </a:pPr>
            <a:r>
              <a:rPr lang="en-US" sz="10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000" dirty="0"/>
              <a:t> </a:t>
            </a:r>
          </a:p>
        </p:txBody>
      </p:sp>
      <p:sp>
        <p:nvSpPr>
          <p:cNvPr id="10" name="TextBox 9">
            <a:extLst>
              <a:ext uri="{FF2B5EF4-FFF2-40B4-BE49-F238E27FC236}">
                <a16:creationId xmlns:a16="http://schemas.microsoft.com/office/drawing/2014/main" id="{FF2ABA14-F042-D546-366F-9E71641175AA}"/>
              </a:ext>
            </a:extLst>
          </p:cNvPr>
          <p:cNvSpPr txBox="1"/>
          <p:nvPr/>
        </p:nvSpPr>
        <p:spPr>
          <a:xfrm>
            <a:off x="133721" y="554478"/>
            <a:ext cx="8847774" cy="338554"/>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Most abundant bacteria</a:t>
            </a:r>
            <a:endParaRPr lang="en-US" sz="1600" dirty="0">
              <a:solidFill>
                <a:srgbClr val="000000"/>
              </a:solidFill>
              <a:latin typeface="+mn-lt"/>
            </a:endParaRPr>
          </a:p>
        </p:txBody>
      </p:sp>
      <p:sp>
        <p:nvSpPr>
          <p:cNvPr id="6" name="TextBox 5">
            <a:extLst>
              <a:ext uri="{FF2B5EF4-FFF2-40B4-BE49-F238E27FC236}">
                <a16:creationId xmlns:a16="http://schemas.microsoft.com/office/drawing/2014/main" id="{177BF963-9992-816C-4C30-1CFB06340031}"/>
              </a:ext>
            </a:extLst>
          </p:cNvPr>
          <p:cNvSpPr txBox="1"/>
          <p:nvPr/>
        </p:nvSpPr>
        <p:spPr>
          <a:xfrm>
            <a:off x="232915" y="893032"/>
            <a:ext cx="8332587" cy="4457631"/>
          </a:xfrm>
          <a:prstGeom prst="rect">
            <a:avLst/>
          </a:prstGeom>
          <a:noFill/>
        </p:spPr>
        <p:txBody>
          <a:bodyPr wrap="square">
            <a:spAutoFit/>
          </a:bodyPr>
          <a:lstStyle/>
          <a:p>
            <a:pPr marL="285750" indent="-285750" algn="l">
              <a:spcBef>
                <a:spcPts val="1500"/>
              </a:spcBef>
              <a:spcAft>
                <a:spcPts val="750"/>
              </a:spcAft>
              <a:buFont typeface="Arial" panose="020B0604020202020204" pitchFamily="34" charset="0"/>
              <a:buChar char="•"/>
            </a:pPr>
            <a:r>
              <a:rPr lang="en-US" b="0" i="0" dirty="0">
                <a:solidFill>
                  <a:srgbClr val="333333"/>
                </a:solidFill>
                <a:effectLst/>
                <a:latin typeface="Helvetica Neue"/>
              </a:rPr>
              <a:t>Which </a:t>
            </a:r>
            <a:r>
              <a:rPr lang="en-US" b="0" i="0" dirty="0" err="1">
                <a:solidFill>
                  <a:srgbClr val="333333"/>
                </a:solidFill>
                <a:effectLst/>
                <a:latin typeface="Helvetica Neue"/>
              </a:rPr>
              <a:t>Which</a:t>
            </a:r>
            <a:r>
              <a:rPr lang="en-US" b="0" i="0" dirty="0">
                <a:solidFill>
                  <a:srgbClr val="333333"/>
                </a:solidFill>
                <a:effectLst/>
                <a:latin typeface="Helvetica Neue"/>
              </a:rPr>
              <a:t> are the 25 most abundant genera across all samples? </a:t>
            </a:r>
          </a:p>
          <a:p>
            <a:pPr marL="804863" indent="-180975" algn="l">
              <a:buFont typeface="Arial" panose="020B0604020202020204" pitchFamily="34" charset="0"/>
              <a:buChar char="•"/>
            </a:pPr>
            <a:r>
              <a:rPr lang="en-US" sz="1200" b="0" i="0" dirty="0">
                <a:solidFill>
                  <a:schemeClr val="tx1">
                    <a:lumMod val="50000"/>
                    <a:lumOff val="50000"/>
                  </a:schemeClr>
                </a:solidFill>
                <a:effectLst/>
                <a:latin typeface="Helvetica Neue"/>
              </a:rPr>
              <a:t>HINT: Try the </a:t>
            </a:r>
            <a:r>
              <a:rPr lang="en-US" sz="1200" b="0" i="0" dirty="0" err="1">
                <a:solidFill>
                  <a:schemeClr val="tx1">
                    <a:lumMod val="50000"/>
                    <a:lumOff val="50000"/>
                  </a:schemeClr>
                </a:solidFill>
                <a:effectLst/>
                <a:latin typeface="Helvetica Neue"/>
              </a:rPr>
              <a:t>amp_heatmap</a:t>
            </a:r>
            <a:r>
              <a:rPr lang="en-US" sz="1200" b="0" i="0" dirty="0">
                <a:solidFill>
                  <a:schemeClr val="tx1">
                    <a:lumMod val="50000"/>
                    <a:lumOff val="50000"/>
                  </a:schemeClr>
                </a:solidFill>
                <a:effectLst/>
                <a:latin typeface="Helvetica Neue"/>
              </a:rPr>
              <a:t>() function</a:t>
            </a:r>
          </a:p>
          <a:p>
            <a:pPr marL="804863" indent="-180975" algn="l">
              <a:buFont typeface="Arial" panose="020B0604020202020204" pitchFamily="34" charset="0"/>
              <a:buChar char="•"/>
            </a:pPr>
            <a:r>
              <a:rPr lang="en-US" sz="1200" b="0" i="0" dirty="0">
                <a:solidFill>
                  <a:schemeClr val="tx1">
                    <a:lumMod val="50000"/>
                    <a:lumOff val="50000"/>
                  </a:schemeClr>
                </a:solidFill>
                <a:effectLst/>
                <a:latin typeface="Helvetica Neue"/>
              </a:rPr>
              <a:t>HINT: Try the </a:t>
            </a:r>
            <a:r>
              <a:rPr lang="en-US" sz="1200" b="0" i="0" dirty="0" err="1">
                <a:solidFill>
                  <a:schemeClr val="tx1">
                    <a:lumMod val="50000"/>
                    <a:lumOff val="50000"/>
                  </a:schemeClr>
                </a:solidFill>
                <a:effectLst/>
                <a:latin typeface="Helvetica Neue"/>
              </a:rPr>
              <a:t>amp_boxplot</a:t>
            </a:r>
            <a:r>
              <a:rPr lang="en-US" sz="1200" b="0" i="0" dirty="0">
                <a:solidFill>
                  <a:schemeClr val="tx1">
                    <a:lumMod val="50000"/>
                    <a:lumOff val="50000"/>
                  </a:schemeClr>
                </a:solidFill>
                <a:effectLst/>
                <a:latin typeface="Helvetica Neue"/>
              </a:rPr>
              <a:t>() function</a:t>
            </a:r>
          </a:p>
          <a:p>
            <a:pPr marL="285750" indent="-285750" algn="l">
              <a:spcBef>
                <a:spcPts val="1500"/>
              </a:spcBef>
              <a:spcAft>
                <a:spcPts val="750"/>
              </a:spcAft>
              <a:buFont typeface="Arial" panose="020B0604020202020204" pitchFamily="34" charset="0"/>
              <a:buChar char="•"/>
            </a:pPr>
            <a:r>
              <a:rPr lang="en-US" dirty="0">
                <a:solidFill>
                  <a:srgbClr val="333333"/>
                </a:solidFill>
                <a:latin typeface="Helvetica Neue"/>
              </a:rPr>
              <a:t>Try different grouping of the data (</a:t>
            </a:r>
            <a:r>
              <a:rPr lang="en-US" dirty="0" err="1">
                <a:solidFill>
                  <a:srgbClr val="333333"/>
                </a:solidFill>
                <a:latin typeface="Helvetica Neue"/>
              </a:rPr>
              <a:t>group_by</a:t>
            </a:r>
            <a:r>
              <a:rPr lang="en-US" dirty="0">
                <a:solidFill>
                  <a:srgbClr val="333333"/>
                </a:solidFill>
                <a:latin typeface="Helvetica Neue"/>
              </a:rPr>
              <a:t>)</a:t>
            </a:r>
          </a:p>
          <a:p>
            <a:pPr marL="804863" indent="-180975">
              <a:spcBef>
                <a:spcPts val="200"/>
              </a:spcBef>
              <a:spcAft>
                <a:spcPts val="200"/>
              </a:spcAft>
              <a:buFont typeface="Arial" panose="020B0604020202020204" pitchFamily="34" charset="0"/>
              <a:buChar char="•"/>
              <a:tabLst>
                <a:tab pos="804863" algn="l"/>
              </a:tabLst>
            </a:pPr>
            <a:r>
              <a:rPr lang="en-US" b="0" i="0" dirty="0">
                <a:solidFill>
                  <a:srgbClr val="333333"/>
                </a:solidFill>
                <a:effectLst/>
                <a:latin typeface="Helvetica Neue"/>
              </a:rPr>
              <a:t>Which are the 25 most abundant genera in each WWTP?</a:t>
            </a:r>
          </a:p>
          <a:p>
            <a:pPr marL="285750" indent="-285750" algn="l">
              <a:spcBef>
                <a:spcPts val="1500"/>
              </a:spcBef>
              <a:spcAft>
                <a:spcPts val="750"/>
              </a:spcAft>
              <a:buFont typeface="Arial" panose="020B0604020202020204" pitchFamily="34" charset="0"/>
              <a:buChar char="•"/>
            </a:pPr>
            <a:r>
              <a:rPr lang="en-US" dirty="0">
                <a:solidFill>
                  <a:srgbClr val="333333"/>
                </a:solidFill>
                <a:latin typeface="Helvetica Neue"/>
              </a:rPr>
              <a:t>Try </a:t>
            </a:r>
            <a:r>
              <a:rPr lang="en-US" dirty="0" err="1">
                <a:solidFill>
                  <a:srgbClr val="333333"/>
                </a:solidFill>
                <a:latin typeface="Helvetica Neue"/>
              </a:rPr>
              <a:t>facet_by</a:t>
            </a:r>
            <a:endParaRPr lang="en-US" dirty="0">
              <a:solidFill>
                <a:srgbClr val="333333"/>
              </a:solidFill>
              <a:latin typeface="Helvetica Neue"/>
            </a:endParaRPr>
          </a:p>
          <a:p>
            <a:pPr marL="804863" indent="-180975" algn="l">
              <a:spcBef>
                <a:spcPts val="200"/>
              </a:spcBef>
              <a:spcAft>
                <a:spcPts val="200"/>
              </a:spcAft>
              <a:buFont typeface="Arial" panose="020B0604020202020204" pitchFamily="34" charset="0"/>
              <a:buChar char="•"/>
            </a:pPr>
            <a:r>
              <a:rPr lang="en-US" dirty="0">
                <a:solidFill>
                  <a:srgbClr val="333333"/>
                </a:solidFill>
                <a:latin typeface="Helvetica Neue"/>
              </a:rPr>
              <a:t>Which are the 25 most abundant genera in each WWTP and month?</a:t>
            </a:r>
          </a:p>
          <a:p>
            <a:pPr marL="285750" indent="-285750">
              <a:spcBef>
                <a:spcPts val="1500"/>
              </a:spcBef>
              <a:spcAft>
                <a:spcPts val="750"/>
              </a:spcAft>
              <a:buFont typeface="Arial" panose="020B0604020202020204" pitchFamily="34" charset="0"/>
              <a:buChar char="•"/>
            </a:pPr>
            <a:r>
              <a:rPr lang="en-US" dirty="0"/>
              <a:t>Examine the effect of </a:t>
            </a:r>
            <a:r>
              <a:rPr lang="en-US" b="1" dirty="0" err="1">
                <a:latin typeface="Courier New"/>
                <a:ea typeface="Courier New"/>
                <a:cs typeface="Courier New"/>
                <a:sym typeface="Courier New"/>
              </a:rPr>
              <a:t>tax_show</a:t>
            </a:r>
            <a:r>
              <a:rPr lang="en-US" dirty="0"/>
              <a:t>, </a:t>
            </a:r>
            <a:r>
              <a:rPr lang="en-US" b="1" dirty="0" err="1">
                <a:latin typeface="Courier New"/>
                <a:ea typeface="Courier New"/>
                <a:cs typeface="Courier New"/>
                <a:sym typeface="Courier New"/>
              </a:rPr>
              <a:t>tax_aggregate</a:t>
            </a:r>
            <a:r>
              <a:rPr lang="en-US" dirty="0"/>
              <a:t>, </a:t>
            </a:r>
            <a:r>
              <a:rPr lang="en-US" b="1" dirty="0" err="1">
                <a:latin typeface="Courier New"/>
                <a:ea typeface="Courier New"/>
                <a:cs typeface="Courier New"/>
                <a:sym typeface="Courier New"/>
              </a:rPr>
              <a:t>showRemainingTaxa</a:t>
            </a:r>
            <a:endParaRPr lang="en-US" b="1" dirty="0">
              <a:latin typeface="Courier New"/>
              <a:ea typeface="Courier New"/>
              <a:cs typeface="Courier New"/>
              <a:sym typeface="Courier New"/>
            </a:endParaRPr>
          </a:p>
          <a:p>
            <a:pPr marL="285750" indent="-285750">
              <a:spcBef>
                <a:spcPts val="1500"/>
              </a:spcBef>
              <a:spcAft>
                <a:spcPts val="750"/>
              </a:spcAft>
              <a:buFont typeface="Arial" panose="020B0604020202020204" pitchFamily="34" charset="0"/>
              <a:buChar char="•"/>
            </a:pPr>
            <a:r>
              <a:rPr lang="en-US" b="0" i="0" dirty="0">
                <a:solidFill>
                  <a:srgbClr val="333333"/>
                </a:solidFill>
                <a:effectLst/>
                <a:latin typeface="Helvetica Neue"/>
              </a:rPr>
              <a:t>Which genera within Proteobacteria are the most abundant across all samples? </a:t>
            </a:r>
          </a:p>
          <a:p>
            <a:pPr marL="804863" indent="-180975">
              <a:buFont typeface="Arial" panose="020B0604020202020204" pitchFamily="34" charset="0"/>
              <a:buChar char="•"/>
            </a:pPr>
            <a:r>
              <a:rPr lang="en-US" sz="1200" dirty="0">
                <a:solidFill>
                  <a:schemeClr val="tx1">
                    <a:lumMod val="50000"/>
                    <a:lumOff val="50000"/>
                  </a:schemeClr>
                </a:solidFill>
                <a:latin typeface="Helvetica Neue"/>
              </a:rPr>
              <a:t>HINT: Try the </a:t>
            </a:r>
            <a:r>
              <a:rPr lang="en-US" sz="1200" dirty="0" err="1">
                <a:solidFill>
                  <a:schemeClr val="tx1">
                    <a:lumMod val="50000"/>
                    <a:lumOff val="50000"/>
                  </a:schemeClr>
                </a:solidFill>
                <a:latin typeface="Helvetica Neue"/>
              </a:rPr>
              <a:t>amp_subset_taxa</a:t>
            </a:r>
            <a:r>
              <a:rPr lang="en-US" sz="1200" dirty="0">
                <a:solidFill>
                  <a:schemeClr val="tx1">
                    <a:lumMod val="50000"/>
                    <a:lumOff val="50000"/>
                  </a:schemeClr>
                </a:solidFill>
                <a:latin typeface="Helvetica Neue"/>
              </a:rPr>
              <a:t>() function</a:t>
            </a:r>
          </a:p>
          <a:p>
            <a:pPr marL="285750" indent="-285750">
              <a:spcBef>
                <a:spcPts val="1500"/>
              </a:spcBef>
              <a:spcAft>
                <a:spcPts val="750"/>
              </a:spcAft>
              <a:buFont typeface="Arial" panose="020B0604020202020204" pitchFamily="34" charset="0"/>
              <a:buChar char="•"/>
            </a:pPr>
            <a:r>
              <a:rPr lang="en-US" b="0" i="0" dirty="0">
                <a:solidFill>
                  <a:srgbClr val="333333"/>
                </a:solidFill>
                <a:effectLst/>
                <a:latin typeface="Helvetica Neue"/>
              </a:rPr>
              <a:t>Try making the heatmap at the different taxonomic levels</a:t>
            </a:r>
          </a:p>
          <a:p>
            <a:pPr marL="285750" indent="-285750" algn="l">
              <a:spcBef>
                <a:spcPts val="1500"/>
              </a:spcBef>
              <a:spcAft>
                <a:spcPts val="750"/>
              </a:spcAft>
              <a:buFont typeface="Arial" panose="020B0604020202020204" pitchFamily="34" charset="0"/>
              <a:buChar char="•"/>
            </a:pPr>
            <a:endParaRPr lang="en-US" b="0" i="0" dirty="0">
              <a:solidFill>
                <a:srgbClr val="333333"/>
              </a:solidFill>
              <a:effectLst/>
              <a:latin typeface="Helvetica Neue"/>
            </a:endParaRPr>
          </a:p>
        </p:txBody>
      </p:sp>
    </p:spTree>
    <p:extLst>
      <p:ext uri="{BB962C8B-B14F-4D97-AF65-F5344CB8AC3E}">
        <p14:creationId xmlns:p14="http://schemas.microsoft.com/office/powerpoint/2010/main" val="22949421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DB0539BD-CEB3-49C7-B594-4F1357051F7D}"/>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BD73D026-FB9D-DA5C-65C9-8F70855B97DE}"/>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5C4BF29A-3326-5A05-490D-FD6098EB93AE}"/>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F43B6998-5C9B-1990-99FC-8C2F51B8318A}"/>
              </a:ext>
            </a:extLst>
          </p:cNvPr>
          <p:cNvSpPr txBox="1"/>
          <p:nvPr/>
        </p:nvSpPr>
        <p:spPr>
          <a:xfrm>
            <a:off x="-839451" y="4897279"/>
            <a:ext cx="5088194" cy="246221"/>
          </a:xfrm>
          <a:prstGeom prst="rect">
            <a:avLst/>
          </a:prstGeom>
          <a:noFill/>
        </p:spPr>
        <p:txBody>
          <a:bodyPr wrap="square">
            <a:spAutoFit/>
          </a:bodyPr>
          <a:lstStyle/>
          <a:p>
            <a:pPr marL="0" lvl="0" indent="0" algn="ctr" rtl="0">
              <a:spcBef>
                <a:spcPts val="0"/>
              </a:spcBef>
              <a:spcAft>
                <a:spcPts val="0"/>
              </a:spcAft>
              <a:buNone/>
            </a:pPr>
            <a:r>
              <a:rPr lang="en-US" sz="10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000" dirty="0"/>
              <a:t> </a:t>
            </a:r>
          </a:p>
        </p:txBody>
      </p:sp>
      <p:sp>
        <p:nvSpPr>
          <p:cNvPr id="10" name="TextBox 9">
            <a:extLst>
              <a:ext uri="{FF2B5EF4-FFF2-40B4-BE49-F238E27FC236}">
                <a16:creationId xmlns:a16="http://schemas.microsoft.com/office/drawing/2014/main" id="{EE06DBEA-BD9F-74A3-4D46-118883B88BFB}"/>
              </a:ext>
            </a:extLst>
          </p:cNvPr>
          <p:cNvSpPr txBox="1"/>
          <p:nvPr/>
        </p:nvSpPr>
        <p:spPr>
          <a:xfrm>
            <a:off x="133721" y="554478"/>
            <a:ext cx="8847774" cy="338554"/>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Bonus! </a:t>
            </a:r>
            <a:r>
              <a:rPr lang="en-US" sz="1600" i="0" dirty="0">
                <a:solidFill>
                  <a:srgbClr val="333333"/>
                </a:solidFill>
                <a:effectLst/>
                <a:latin typeface="+mj-lt"/>
              </a:rPr>
              <a:t>Explore most abundant bacteria using SILVA taxonomy </a:t>
            </a:r>
            <a:endParaRPr lang="en-US" sz="1600" dirty="0">
              <a:solidFill>
                <a:srgbClr val="000000"/>
              </a:solidFill>
              <a:latin typeface="+mn-lt"/>
            </a:endParaRPr>
          </a:p>
        </p:txBody>
      </p:sp>
      <p:sp>
        <p:nvSpPr>
          <p:cNvPr id="6" name="TextBox 5">
            <a:extLst>
              <a:ext uri="{FF2B5EF4-FFF2-40B4-BE49-F238E27FC236}">
                <a16:creationId xmlns:a16="http://schemas.microsoft.com/office/drawing/2014/main" id="{021BBB56-4B74-409B-27B7-12618875699E}"/>
              </a:ext>
            </a:extLst>
          </p:cNvPr>
          <p:cNvSpPr txBox="1"/>
          <p:nvPr/>
        </p:nvSpPr>
        <p:spPr>
          <a:xfrm>
            <a:off x="326922" y="1043604"/>
            <a:ext cx="8332587" cy="1328569"/>
          </a:xfrm>
          <a:prstGeom prst="rect">
            <a:avLst/>
          </a:prstGeom>
          <a:noFill/>
        </p:spPr>
        <p:txBody>
          <a:bodyPr wrap="square">
            <a:spAutoFit/>
          </a:bodyPr>
          <a:lstStyle/>
          <a:p>
            <a:pPr marL="285750" indent="-285750">
              <a:spcBef>
                <a:spcPts val="1500"/>
              </a:spcBef>
              <a:spcAft>
                <a:spcPts val="750"/>
              </a:spcAft>
              <a:buFont typeface="Arial" panose="020B0604020202020204" pitchFamily="34" charset="0"/>
              <a:buChar char="•"/>
            </a:pPr>
            <a:r>
              <a:rPr lang="en-US" b="0" i="0" dirty="0">
                <a:solidFill>
                  <a:srgbClr val="333333"/>
                </a:solidFill>
                <a:effectLst/>
                <a:latin typeface="Helvetica Neue"/>
              </a:rPr>
              <a:t>Try making the heatmap at the different taxonomic levels. How is it compared to </a:t>
            </a:r>
            <a:r>
              <a:rPr lang="en-US" b="0" i="0" dirty="0" err="1">
                <a:solidFill>
                  <a:srgbClr val="333333"/>
                </a:solidFill>
                <a:effectLst/>
                <a:latin typeface="Helvetica Neue"/>
              </a:rPr>
              <a:t>MiDAS</a:t>
            </a:r>
            <a:r>
              <a:rPr lang="en-US" b="0" i="0" dirty="0">
                <a:solidFill>
                  <a:srgbClr val="333333"/>
                </a:solidFill>
                <a:effectLst/>
                <a:latin typeface="Helvetica Neue"/>
              </a:rPr>
              <a:t> taxonomy</a:t>
            </a:r>
          </a:p>
          <a:p>
            <a:pPr marL="285750" indent="-285750">
              <a:spcBef>
                <a:spcPts val="1500"/>
              </a:spcBef>
              <a:spcAft>
                <a:spcPts val="750"/>
              </a:spcAft>
              <a:buFont typeface="Arial" panose="020B0604020202020204" pitchFamily="34" charset="0"/>
              <a:buChar char="•"/>
            </a:pPr>
            <a:r>
              <a:rPr lang="en-US" b="0" i="0" dirty="0">
                <a:solidFill>
                  <a:srgbClr val="C00000"/>
                </a:solidFill>
                <a:effectLst/>
                <a:latin typeface="Helvetica Neue"/>
              </a:rPr>
              <a:t>Discuss importance of the database, why is it important to get good taxonomic classifications?</a:t>
            </a:r>
          </a:p>
          <a:p>
            <a:pPr marL="285750" indent="-285750" algn="l">
              <a:spcBef>
                <a:spcPts val="1500"/>
              </a:spcBef>
              <a:spcAft>
                <a:spcPts val="750"/>
              </a:spcAft>
              <a:buFont typeface="Arial" panose="020B0604020202020204" pitchFamily="34" charset="0"/>
              <a:buChar char="•"/>
            </a:pPr>
            <a:endParaRPr lang="en-US" b="0" i="0" dirty="0">
              <a:solidFill>
                <a:srgbClr val="333333"/>
              </a:solidFill>
              <a:effectLst/>
              <a:latin typeface="Helvetica Neue"/>
            </a:endParaRPr>
          </a:p>
        </p:txBody>
      </p:sp>
    </p:spTree>
    <p:extLst>
      <p:ext uri="{BB962C8B-B14F-4D97-AF65-F5344CB8AC3E}">
        <p14:creationId xmlns:p14="http://schemas.microsoft.com/office/powerpoint/2010/main" val="2615613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02298D83-5B5B-0769-7E2B-5FD38FCB68A4}"/>
            </a:ext>
          </a:extLst>
        </p:cNvPr>
        <p:cNvGrpSpPr/>
        <p:nvPr/>
      </p:nvGrpSpPr>
      <p:grpSpPr>
        <a:xfrm>
          <a:off x="0" y="0"/>
          <a:ext cx="0" cy="0"/>
          <a:chOff x="0" y="0"/>
          <a:chExt cx="0" cy="0"/>
        </a:xfrm>
      </p:grpSpPr>
      <p:sp>
        <p:nvSpPr>
          <p:cNvPr id="195" name="Google Shape;195;p26">
            <a:extLst>
              <a:ext uri="{FF2B5EF4-FFF2-40B4-BE49-F238E27FC236}">
                <a16:creationId xmlns:a16="http://schemas.microsoft.com/office/drawing/2014/main" id="{19EC1349-C402-A93E-D510-8E38408A6006}"/>
              </a:ext>
            </a:extLst>
          </p:cNvPr>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da"/>
              <a:t>Break and R support</a:t>
            </a:r>
            <a:endParaRPr/>
          </a:p>
        </p:txBody>
      </p:sp>
      <p:pic>
        <p:nvPicPr>
          <p:cNvPr id="197" name="Google Shape;197;p26">
            <a:extLst>
              <a:ext uri="{FF2B5EF4-FFF2-40B4-BE49-F238E27FC236}">
                <a16:creationId xmlns:a16="http://schemas.microsoft.com/office/drawing/2014/main" id="{360E2388-8E7F-0804-DEF7-741AFC3B516E}"/>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Tree>
    <p:extLst>
      <p:ext uri="{BB962C8B-B14F-4D97-AF65-F5344CB8AC3E}">
        <p14:creationId xmlns:p14="http://schemas.microsoft.com/office/powerpoint/2010/main" val="2990893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14689A5A-DBAB-C3FB-CFF7-62391A86D318}"/>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C57CAD7D-E002-71B9-5E20-3292DED447C5}"/>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C945241F-CB6D-C070-48FD-568847FF8F8F}"/>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7C3F9F90-119C-64BF-1C46-4ED63F8A4EEC}"/>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CE4AB375-616A-F7E7-2197-C5BE9B6B6532}"/>
              </a:ext>
            </a:extLst>
          </p:cNvPr>
          <p:cNvSpPr txBox="1"/>
          <p:nvPr/>
        </p:nvSpPr>
        <p:spPr>
          <a:xfrm>
            <a:off x="226143" y="554478"/>
            <a:ext cx="8847774" cy="1667123"/>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Core community</a:t>
            </a:r>
            <a:r>
              <a:rPr lang="en-US" sz="1600" b="1" dirty="0">
                <a:solidFill>
                  <a:srgbClr val="333333"/>
                </a:solidFill>
                <a:latin typeface="+mj-lt"/>
              </a:rPr>
              <a:t>: </a:t>
            </a:r>
            <a:r>
              <a:rPr lang="en-US" sz="1600" dirty="0">
                <a:solidFill>
                  <a:srgbClr val="000000"/>
                </a:solidFill>
                <a:latin typeface="+mn-lt"/>
              </a:rPr>
              <a:t>set of bacteria characteristic for given environment (taxa shared across multiple samples )</a:t>
            </a:r>
          </a:p>
          <a:p>
            <a:pPr algn="l">
              <a:spcBef>
                <a:spcPts val="1500"/>
              </a:spcBef>
              <a:spcAft>
                <a:spcPts val="750"/>
              </a:spcAft>
              <a:buNone/>
            </a:pPr>
            <a:endParaRPr lang="en-US" sz="1600" dirty="0">
              <a:solidFill>
                <a:srgbClr val="000000"/>
              </a:solidFill>
              <a:latin typeface="+mn-lt"/>
            </a:endParaRPr>
          </a:p>
          <a:p>
            <a:pPr algn="l">
              <a:spcBef>
                <a:spcPts val="1500"/>
              </a:spcBef>
              <a:spcAft>
                <a:spcPts val="750"/>
              </a:spcAft>
              <a:buNone/>
            </a:pPr>
            <a:endParaRPr lang="en-US" sz="1600" dirty="0">
              <a:solidFill>
                <a:srgbClr val="000000"/>
              </a:solidFill>
              <a:latin typeface="+mn-lt"/>
            </a:endParaRPr>
          </a:p>
        </p:txBody>
      </p:sp>
      <p:sp>
        <p:nvSpPr>
          <p:cNvPr id="13" name="TextBox 12">
            <a:extLst>
              <a:ext uri="{FF2B5EF4-FFF2-40B4-BE49-F238E27FC236}">
                <a16:creationId xmlns:a16="http://schemas.microsoft.com/office/drawing/2014/main" id="{AA30F036-D41A-C7D1-2C53-56C17191F359}"/>
              </a:ext>
            </a:extLst>
          </p:cNvPr>
          <p:cNvSpPr txBox="1"/>
          <p:nvPr/>
        </p:nvSpPr>
        <p:spPr>
          <a:xfrm>
            <a:off x="380473" y="2761860"/>
            <a:ext cx="8037471" cy="1908215"/>
          </a:xfrm>
          <a:prstGeom prst="rect">
            <a:avLst/>
          </a:prstGeom>
          <a:noFill/>
        </p:spPr>
        <p:txBody>
          <a:bodyPr wrap="square">
            <a:spAutoFit/>
          </a:bodyPr>
          <a:lstStyle/>
          <a:p>
            <a:pPr marL="400050" lvl="0" indent="-285750" algn="l" rtl="0">
              <a:spcBef>
                <a:spcPts val="1200"/>
              </a:spcBef>
              <a:spcAft>
                <a:spcPts val="0"/>
              </a:spcAft>
              <a:buSzPts val="1800"/>
              <a:buFont typeface="Arial" panose="020B0604020202020204" pitchFamily="34" charset="0"/>
              <a:buChar char="•"/>
            </a:pPr>
            <a:r>
              <a:rPr lang="en-US" dirty="0" err="1"/>
              <a:t>XXXxxxx</a:t>
            </a:r>
            <a:endParaRPr lang="en-US" sz="1800" dirty="0"/>
          </a:p>
          <a:p>
            <a:pPr marL="882650" lvl="1" indent="-285750" algn="l" rtl="0">
              <a:spcBef>
                <a:spcPts val="0"/>
              </a:spcBef>
              <a:spcAft>
                <a:spcPts val="0"/>
              </a:spcAft>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amp_ordinate</a:t>
            </a:r>
            <a:r>
              <a:rPr lang="en-US" sz="1200" dirty="0">
                <a:solidFill>
                  <a:schemeClr val="tx1">
                    <a:lumMod val="50000"/>
                    <a:lumOff val="50000"/>
                  </a:schemeClr>
                </a:solidFill>
                <a:sym typeface="Courier New"/>
              </a:rPr>
              <a:t>()</a:t>
            </a:r>
            <a:r>
              <a:rPr lang="en-US" sz="1200" dirty="0">
                <a:solidFill>
                  <a:schemeClr val="tx1">
                    <a:lumMod val="50000"/>
                    <a:lumOff val="50000"/>
                  </a:schemeClr>
                </a:solidFill>
              </a:rPr>
              <a:t> function</a:t>
            </a:r>
          </a:p>
          <a:p>
            <a:pPr marL="596900" lvl="1" algn="l" rtl="0">
              <a:spcBef>
                <a:spcPts val="0"/>
              </a:spcBef>
              <a:spcAft>
                <a:spcPts val="0"/>
              </a:spcAft>
              <a:buClr>
                <a:schemeClr val="dk1"/>
              </a:buClr>
              <a:buSzPts val="1400"/>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err="1"/>
              <a:t>XXXxxxx</a:t>
            </a:r>
            <a:endParaRPr lang="en-US" dirty="0"/>
          </a:p>
          <a:p>
            <a:pPr marL="400050" lvl="0" indent="-285750" algn="l" rtl="0">
              <a:spcBef>
                <a:spcPts val="0"/>
              </a:spcBef>
              <a:spcAft>
                <a:spcPts val="0"/>
              </a:spcAft>
              <a:buSzPts val="1800"/>
              <a:buFont typeface="Arial" panose="020B0604020202020204" pitchFamily="34" charset="0"/>
              <a:buChar char="•"/>
            </a:pPr>
            <a:endParaRPr lang="en-US" dirty="0"/>
          </a:p>
          <a:p>
            <a:pPr marL="400050" lvl="0" indent="-285750" algn="l" rtl="0">
              <a:spcBef>
                <a:spcPts val="0"/>
              </a:spcBef>
              <a:spcAft>
                <a:spcPts val="0"/>
              </a:spcAft>
              <a:buSzPts val="1800"/>
              <a:buFont typeface="Arial" panose="020B0604020202020204" pitchFamily="34" charset="0"/>
              <a:buChar char="•"/>
            </a:pPr>
            <a:r>
              <a:rPr lang="en-US" dirty="0" err="1"/>
              <a:t>XXXxxxx</a:t>
            </a:r>
            <a:r>
              <a:rPr lang="en-US" dirty="0"/>
              <a:t> variables</a:t>
            </a:r>
          </a:p>
          <a:p>
            <a:pPr marL="882650" lvl="1" indent="-285750">
              <a:buClr>
                <a:schemeClr val="dk1"/>
              </a:buClr>
              <a:buSzPts val="1400"/>
              <a:buFont typeface="Arial" panose="020B0604020202020204" pitchFamily="34" charset="0"/>
              <a:buChar char="•"/>
            </a:pPr>
            <a:r>
              <a:rPr lang="en-US" sz="1200" dirty="0">
                <a:solidFill>
                  <a:schemeClr val="tx1">
                    <a:lumMod val="50000"/>
                    <a:lumOff val="50000"/>
                  </a:schemeClr>
                </a:solidFill>
              </a:rPr>
              <a:t>HINT: Try the </a:t>
            </a:r>
            <a:r>
              <a:rPr lang="en-US" sz="1200" dirty="0" err="1">
                <a:solidFill>
                  <a:schemeClr val="tx1">
                    <a:lumMod val="50000"/>
                    <a:lumOff val="50000"/>
                  </a:schemeClr>
                </a:solidFill>
                <a:sym typeface="Courier New"/>
              </a:rPr>
              <a:t>sample_color_by</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and </a:t>
            </a:r>
            <a:r>
              <a:rPr lang="en-US" sz="1200" dirty="0" err="1">
                <a:solidFill>
                  <a:schemeClr val="tx1">
                    <a:lumMod val="50000"/>
                    <a:lumOff val="50000"/>
                  </a:schemeClr>
                </a:solidFill>
                <a:sym typeface="Courier New"/>
              </a:rPr>
              <a:t>sample_color_frame</a:t>
            </a:r>
            <a:r>
              <a:rPr lang="en-US" sz="1200" dirty="0">
                <a:solidFill>
                  <a:schemeClr val="tx1">
                    <a:lumMod val="50000"/>
                    <a:lumOff val="50000"/>
                  </a:schemeClr>
                </a:solidFill>
                <a:sym typeface="Courier New"/>
              </a:rPr>
              <a:t> </a:t>
            </a:r>
            <a:r>
              <a:rPr lang="en-US" sz="1200" dirty="0">
                <a:solidFill>
                  <a:schemeClr val="tx1">
                    <a:lumMod val="50000"/>
                    <a:lumOff val="50000"/>
                  </a:schemeClr>
                </a:solidFill>
              </a:rPr>
              <a:t>options</a:t>
            </a:r>
          </a:p>
          <a:p>
            <a:pPr marL="882650" lvl="1" indent="-285750">
              <a:buClr>
                <a:schemeClr val="dk1"/>
              </a:buClr>
              <a:buSzPts val="1400"/>
              <a:buFont typeface="Arial" panose="020B0604020202020204" pitchFamily="34" charset="0"/>
              <a:buChar char="•"/>
            </a:pPr>
            <a:endParaRPr lang="en-US" sz="1200" dirty="0">
              <a:solidFill>
                <a:schemeClr val="tx1">
                  <a:lumMod val="50000"/>
                  <a:lumOff val="50000"/>
                </a:schemeClr>
              </a:solidFill>
            </a:endParaRPr>
          </a:p>
          <a:p>
            <a:pPr marL="400050" lvl="0" indent="-285750" algn="l" rtl="0">
              <a:spcBef>
                <a:spcPts val="0"/>
              </a:spcBef>
              <a:spcAft>
                <a:spcPts val="0"/>
              </a:spcAft>
              <a:buSzPts val="1800"/>
              <a:buFont typeface="Arial" panose="020B0604020202020204" pitchFamily="34" charset="0"/>
              <a:buChar char="•"/>
            </a:pPr>
            <a:r>
              <a:rPr lang="en-US" dirty="0"/>
              <a:t>(Bonus)</a:t>
            </a:r>
          </a:p>
        </p:txBody>
      </p:sp>
      <p:grpSp>
        <p:nvGrpSpPr>
          <p:cNvPr id="32" name="Group 31">
            <a:extLst>
              <a:ext uri="{FF2B5EF4-FFF2-40B4-BE49-F238E27FC236}">
                <a16:creationId xmlns:a16="http://schemas.microsoft.com/office/drawing/2014/main" id="{2B0D86E9-4F98-C131-9B86-93AF368EAAC4}"/>
              </a:ext>
            </a:extLst>
          </p:cNvPr>
          <p:cNvGrpSpPr/>
          <p:nvPr/>
        </p:nvGrpSpPr>
        <p:grpSpPr>
          <a:xfrm>
            <a:off x="626557" y="1191903"/>
            <a:ext cx="3419663" cy="1281490"/>
            <a:chOff x="7728397" y="3348231"/>
            <a:chExt cx="4227382" cy="1584176"/>
          </a:xfrm>
        </p:grpSpPr>
        <p:grpSp>
          <p:nvGrpSpPr>
            <p:cNvPr id="33" name="Group 32">
              <a:extLst>
                <a:ext uri="{FF2B5EF4-FFF2-40B4-BE49-F238E27FC236}">
                  <a16:creationId xmlns:a16="http://schemas.microsoft.com/office/drawing/2014/main" id="{837E72A3-6D15-CD6D-EE0F-688CA713CDDF}"/>
                </a:ext>
              </a:extLst>
            </p:cNvPr>
            <p:cNvGrpSpPr/>
            <p:nvPr/>
          </p:nvGrpSpPr>
          <p:grpSpPr>
            <a:xfrm>
              <a:off x="7728397" y="3348231"/>
              <a:ext cx="1846377" cy="1584176"/>
              <a:chOff x="5988514" y="3344838"/>
              <a:chExt cx="1846377" cy="1584176"/>
            </a:xfrm>
          </p:grpSpPr>
          <p:grpSp>
            <p:nvGrpSpPr>
              <p:cNvPr id="40" name="Group 39">
                <a:extLst>
                  <a:ext uri="{FF2B5EF4-FFF2-40B4-BE49-F238E27FC236}">
                    <a16:creationId xmlns:a16="http://schemas.microsoft.com/office/drawing/2014/main" id="{1EDE0BCD-E37C-5B87-482C-4934F614B8FF}"/>
                  </a:ext>
                </a:extLst>
              </p:cNvPr>
              <p:cNvGrpSpPr/>
              <p:nvPr/>
            </p:nvGrpSpPr>
            <p:grpSpPr>
              <a:xfrm>
                <a:off x="6259129" y="3479853"/>
                <a:ext cx="1350150" cy="1125125"/>
                <a:chOff x="6256099" y="1412776"/>
                <a:chExt cx="1340237" cy="1125125"/>
              </a:xfrm>
            </p:grpSpPr>
            <p:sp>
              <p:nvSpPr>
                <p:cNvPr id="46" name="Oval 45">
                  <a:extLst>
                    <a:ext uri="{FF2B5EF4-FFF2-40B4-BE49-F238E27FC236}">
                      <a16:creationId xmlns:a16="http://schemas.microsoft.com/office/drawing/2014/main" id="{B09BAECE-37E0-EB59-93B5-706EE6F7CE55}"/>
                    </a:ext>
                  </a:extLst>
                </p:cNvPr>
                <p:cNvSpPr/>
                <p:nvPr/>
              </p:nvSpPr>
              <p:spPr bwMode="auto">
                <a:xfrm>
                  <a:off x="6871551" y="1412776"/>
                  <a:ext cx="144016" cy="144016"/>
                </a:xfrm>
                <a:prstGeom prst="ellipse">
                  <a:avLst/>
                </a:prstGeom>
                <a:solidFill>
                  <a:srgbClr val="008000"/>
                </a:solidFill>
                <a:ln w="9525" cap="flat" cmpd="sng" algn="ctr">
                  <a:solidFill>
                    <a:srgbClr val="008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7" name="Oval 46">
                  <a:extLst>
                    <a:ext uri="{FF2B5EF4-FFF2-40B4-BE49-F238E27FC236}">
                      <a16:creationId xmlns:a16="http://schemas.microsoft.com/office/drawing/2014/main" id="{45EDB6B5-5DE2-5E7F-0AB0-EEDE05679BF5}"/>
                    </a:ext>
                  </a:extLst>
                </p:cNvPr>
                <p:cNvSpPr/>
                <p:nvPr/>
              </p:nvSpPr>
              <p:spPr bwMode="auto">
                <a:xfrm>
                  <a:off x="6660232" y="1898830"/>
                  <a:ext cx="144016"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8" name="Oval 47">
                  <a:extLst>
                    <a:ext uri="{FF2B5EF4-FFF2-40B4-BE49-F238E27FC236}">
                      <a16:creationId xmlns:a16="http://schemas.microsoft.com/office/drawing/2014/main" id="{ED5C52D2-DDCA-1FD0-AEAE-B18B28C5A3B8}"/>
                    </a:ext>
                  </a:extLst>
                </p:cNvPr>
                <p:cNvSpPr/>
                <p:nvPr/>
              </p:nvSpPr>
              <p:spPr bwMode="auto">
                <a:xfrm>
                  <a:off x="6732240" y="2132856"/>
                  <a:ext cx="144016"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9" name="Oval 48">
                  <a:extLst>
                    <a:ext uri="{FF2B5EF4-FFF2-40B4-BE49-F238E27FC236}">
                      <a16:creationId xmlns:a16="http://schemas.microsoft.com/office/drawing/2014/main" id="{3CFE008D-E50C-700B-A329-F014A37D23D4}"/>
                    </a:ext>
                  </a:extLst>
                </p:cNvPr>
                <p:cNvSpPr/>
                <p:nvPr/>
              </p:nvSpPr>
              <p:spPr bwMode="auto">
                <a:xfrm>
                  <a:off x="6843636" y="1988840"/>
                  <a:ext cx="144016"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grpSp>
              <p:nvGrpSpPr>
                <p:cNvPr id="50" name="Group 49">
                  <a:extLst>
                    <a:ext uri="{FF2B5EF4-FFF2-40B4-BE49-F238E27FC236}">
                      <a16:creationId xmlns:a16="http://schemas.microsoft.com/office/drawing/2014/main" id="{4A5F6DC8-10E0-635F-436C-1D2CF906D66F}"/>
                    </a:ext>
                  </a:extLst>
                </p:cNvPr>
                <p:cNvGrpSpPr/>
                <p:nvPr/>
              </p:nvGrpSpPr>
              <p:grpSpPr>
                <a:xfrm>
                  <a:off x="6876256" y="1808820"/>
                  <a:ext cx="720080" cy="729081"/>
                  <a:chOff x="7020272" y="1952836"/>
                  <a:chExt cx="720080" cy="729081"/>
                </a:xfrm>
              </p:grpSpPr>
              <p:sp>
                <p:nvSpPr>
                  <p:cNvPr id="52" name="Oval 51">
                    <a:extLst>
                      <a:ext uri="{FF2B5EF4-FFF2-40B4-BE49-F238E27FC236}">
                        <a16:creationId xmlns:a16="http://schemas.microsoft.com/office/drawing/2014/main" id="{DB65461D-5C5F-AC5C-AAFE-AAFAA16D9167}"/>
                      </a:ext>
                    </a:extLst>
                  </p:cNvPr>
                  <p:cNvSpPr/>
                  <p:nvPr/>
                </p:nvSpPr>
                <p:spPr bwMode="auto">
                  <a:xfrm>
                    <a:off x="7020272" y="1952836"/>
                    <a:ext cx="144016"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53" name="Oval 52">
                    <a:extLst>
                      <a:ext uri="{FF2B5EF4-FFF2-40B4-BE49-F238E27FC236}">
                        <a16:creationId xmlns:a16="http://schemas.microsoft.com/office/drawing/2014/main" id="{97866573-B774-64F3-0804-0868F60EE706}"/>
                      </a:ext>
                    </a:extLst>
                  </p:cNvPr>
                  <p:cNvSpPr/>
                  <p:nvPr/>
                </p:nvSpPr>
                <p:spPr bwMode="auto">
                  <a:xfrm>
                    <a:off x="7596336" y="2537901"/>
                    <a:ext cx="144016" cy="144016"/>
                  </a:xfrm>
                  <a:prstGeom prst="ellipse">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grpSp>
            <p:sp>
              <p:nvSpPr>
                <p:cNvPr id="51" name="Oval 50">
                  <a:extLst>
                    <a:ext uri="{FF2B5EF4-FFF2-40B4-BE49-F238E27FC236}">
                      <a16:creationId xmlns:a16="http://schemas.microsoft.com/office/drawing/2014/main" id="{CC980A90-51D3-2A79-E38F-FE8E60FC5EE3}"/>
                    </a:ext>
                  </a:extLst>
                </p:cNvPr>
                <p:cNvSpPr/>
                <p:nvPr/>
              </p:nvSpPr>
              <p:spPr bwMode="auto">
                <a:xfrm>
                  <a:off x="6256099" y="2393885"/>
                  <a:ext cx="144016" cy="144016"/>
                </a:xfrm>
                <a:prstGeom prst="ellipse">
                  <a:avLst/>
                </a:prstGeom>
                <a:solidFill>
                  <a:schemeClr val="accent1"/>
                </a:solidFill>
                <a:ln w="9525" cap="flat" cmpd="sng" algn="ctr">
                  <a:solidFill>
                    <a:schemeClr val="tx2">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grpSp>
          <p:sp>
            <p:nvSpPr>
              <p:cNvPr id="41" name="Oval 40">
                <a:extLst>
                  <a:ext uri="{FF2B5EF4-FFF2-40B4-BE49-F238E27FC236}">
                    <a16:creationId xmlns:a16="http://schemas.microsoft.com/office/drawing/2014/main" id="{79A807A4-B059-3B3E-569F-DAAC16A72087}"/>
                  </a:ext>
                </a:extLst>
              </p:cNvPr>
              <p:cNvSpPr/>
              <p:nvPr/>
            </p:nvSpPr>
            <p:spPr bwMode="auto">
              <a:xfrm>
                <a:off x="7069220" y="4109923"/>
                <a:ext cx="145081"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2" name="Oval 41">
                <a:extLst>
                  <a:ext uri="{FF2B5EF4-FFF2-40B4-BE49-F238E27FC236}">
                    <a16:creationId xmlns:a16="http://schemas.microsoft.com/office/drawing/2014/main" id="{A00CECCE-7876-C4EE-3D80-1C6F6152CEB7}"/>
                  </a:ext>
                </a:extLst>
              </p:cNvPr>
              <p:cNvSpPr/>
              <p:nvPr/>
            </p:nvSpPr>
            <p:spPr bwMode="auto">
              <a:xfrm>
                <a:off x="6934205" y="4262323"/>
                <a:ext cx="145081"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3" name="Donut 11">
                <a:extLst>
                  <a:ext uri="{FF2B5EF4-FFF2-40B4-BE49-F238E27FC236}">
                    <a16:creationId xmlns:a16="http://schemas.microsoft.com/office/drawing/2014/main" id="{2258BD4A-73EB-F05A-8C9A-098B681A763C}"/>
                  </a:ext>
                </a:extLst>
              </p:cNvPr>
              <p:cNvSpPr/>
              <p:nvPr/>
            </p:nvSpPr>
            <p:spPr bwMode="auto">
              <a:xfrm>
                <a:off x="5988514" y="3704878"/>
                <a:ext cx="1305731" cy="1224136"/>
              </a:xfrm>
              <a:prstGeom prst="donut">
                <a:avLst>
                  <a:gd name="adj" fmla="val 2693"/>
                </a:avLst>
              </a:prstGeom>
              <a:solidFill>
                <a:schemeClr val="accent1"/>
              </a:solidFill>
              <a:ln w="9525" cap="flat" cmpd="sng" algn="ctr">
                <a:solidFill>
                  <a:srgbClr val="4F81BD"/>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4" name="Donut 12">
                <a:extLst>
                  <a:ext uri="{FF2B5EF4-FFF2-40B4-BE49-F238E27FC236}">
                    <a16:creationId xmlns:a16="http://schemas.microsoft.com/office/drawing/2014/main" id="{1889A995-F5F0-F890-29C7-6E718FB1255B}"/>
                  </a:ext>
                </a:extLst>
              </p:cNvPr>
              <p:cNvSpPr/>
              <p:nvPr/>
            </p:nvSpPr>
            <p:spPr bwMode="auto">
              <a:xfrm>
                <a:off x="6529160" y="3704878"/>
                <a:ext cx="1305731" cy="1224136"/>
              </a:xfrm>
              <a:prstGeom prst="donut">
                <a:avLst>
                  <a:gd name="adj" fmla="val 2693"/>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45" name="Donut 13">
                <a:extLst>
                  <a:ext uri="{FF2B5EF4-FFF2-40B4-BE49-F238E27FC236}">
                    <a16:creationId xmlns:a16="http://schemas.microsoft.com/office/drawing/2014/main" id="{7A06EAB5-32FE-4545-9821-4214BA20B0A9}"/>
                  </a:ext>
                </a:extLst>
              </p:cNvPr>
              <p:cNvSpPr/>
              <p:nvPr/>
            </p:nvSpPr>
            <p:spPr bwMode="auto">
              <a:xfrm>
                <a:off x="6304135" y="3344838"/>
                <a:ext cx="1305731" cy="1224136"/>
              </a:xfrm>
              <a:prstGeom prst="donut">
                <a:avLst>
                  <a:gd name="adj" fmla="val 2693"/>
                </a:avLst>
              </a:prstGeom>
              <a:solidFill>
                <a:srgbClr val="008000"/>
              </a:solidFill>
              <a:ln w="9525" cap="flat" cmpd="sng" algn="ctr">
                <a:solidFill>
                  <a:srgbClr val="008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grpSp>
        <p:sp>
          <p:nvSpPr>
            <p:cNvPr id="34" name="Oval 33">
              <a:extLst>
                <a:ext uri="{FF2B5EF4-FFF2-40B4-BE49-F238E27FC236}">
                  <a16:creationId xmlns:a16="http://schemas.microsoft.com/office/drawing/2014/main" id="{B6CC8221-5C0A-6621-8638-1466F1BC2A50}"/>
                </a:ext>
              </a:extLst>
            </p:cNvPr>
            <p:cNvSpPr/>
            <p:nvPr/>
          </p:nvSpPr>
          <p:spPr bwMode="auto">
            <a:xfrm>
              <a:off x="9877984" y="3622987"/>
              <a:ext cx="145081" cy="144016"/>
            </a:xfrm>
            <a:prstGeom prst="ellipse">
              <a:avLst/>
            </a:prstGeom>
            <a:solidFill>
              <a:srgbClr val="00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35" name="Oval 34">
              <a:extLst>
                <a:ext uri="{FF2B5EF4-FFF2-40B4-BE49-F238E27FC236}">
                  <a16:creationId xmlns:a16="http://schemas.microsoft.com/office/drawing/2014/main" id="{20882DB9-39C5-4EE1-3A0C-5D0110F39918}"/>
                </a:ext>
              </a:extLst>
            </p:cNvPr>
            <p:cNvSpPr/>
            <p:nvPr/>
          </p:nvSpPr>
          <p:spPr bwMode="auto">
            <a:xfrm>
              <a:off x="9877984" y="4169462"/>
              <a:ext cx="145081" cy="144016"/>
            </a:xfrm>
            <a:prstGeom prst="ellipse">
              <a:avLst/>
            </a:prstGeom>
            <a:solidFill>
              <a:srgbClr val="008000"/>
            </a:solidFill>
            <a:ln w="9525" cap="flat" cmpd="sng" algn="ctr">
              <a:solidFill>
                <a:srgbClr val="008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36" name="Oval 35">
              <a:extLst>
                <a:ext uri="{FF2B5EF4-FFF2-40B4-BE49-F238E27FC236}">
                  <a16:creationId xmlns:a16="http://schemas.microsoft.com/office/drawing/2014/main" id="{1A233337-A67B-DA3C-59A3-4346BC3100C9}"/>
                </a:ext>
              </a:extLst>
            </p:cNvPr>
            <p:cNvSpPr/>
            <p:nvPr/>
          </p:nvSpPr>
          <p:spPr bwMode="auto">
            <a:xfrm>
              <a:off x="9877984" y="4384525"/>
              <a:ext cx="145081" cy="144016"/>
            </a:xfrm>
            <a:prstGeom prst="ellipse">
              <a:avLst/>
            </a:prstGeom>
            <a:solidFill>
              <a:srgbClr val="FF0000"/>
            </a:solidFill>
            <a:ln w="9525" cap="flat" cmpd="sng" algn="ctr">
              <a:solidFill>
                <a:srgbClr val="FF0000"/>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37" name="Oval 36">
              <a:extLst>
                <a:ext uri="{FF2B5EF4-FFF2-40B4-BE49-F238E27FC236}">
                  <a16:creationId xmlns:a16="http://schemas.microsoft.com/office/drawing/2014/main" id="{F253FF21-2327-D503-245F-0E682AF6771C}"/>
                </a:ext>
              </a:extLst>
            </p:cNvPr>
            <p:cNvSpPr/>
            <p:nvPr/>
          </p:nvSpPr>
          <p:spPr bwMode="auto">
            <a:xfrm>
              <a:off x="9877984" y="4607208"/>
              <a:ext cx="145081" cy="144016"/>
            </a:xfrm>
            <a:prstGeom prst="ellipse">
              <a:avLst/>
            </a:prstGeom>
            <a:solidFill>
              <a:schemeClr val="accent1"/>
            </a:solidFill>
            <a:ln w="9525" cap="flat" cmpd="sng" algn="ctr">
              <a:solidFill>
                <a:schemeClr val="tx2">
                  <a:lumMod val="60000"/>
                  <a:lumOff val="40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sz="1050">
                <a:solidFill>
                  <a:prstClr val="black"/>
                </a:solidFill>
                <a:latin typeface="Calibri" panose="020F0502020204030204" pitchFamily="34" charset="0"/>
                <a:cs typeface="Calibri" panose="020F0502020204030204" pitchFamily="34" charset="0"/>
              </a:endParaRPr>
            </a:p>
          </p:txBody>
        </p:sp>
        <p:sp>
          <p:nvSpPr>
            <p:cNvPr id="38" name="Rectangle 37">
              <a:extLst>
                <a:ext uri="{FF2B5EF4-FFF2-40B4-BE49-F238E27FC236}">
                  <a16:creationId xmlns:a16="http://schemas.microsoft.com/office/drawing/2014/main" id="{9633CD94-25B2-E6EE-31D1-5BC039AFF985}"/>
                </a:ext>
              </a:extLst>
            </p:cNvPr>
            <p:cNvSpPr/>
            <p:nvPr/>
          </p:nvSpPr>
          <p:spPr>
            <a:xfrm>
              <a:off x="10023066" y="3454558"/>
              <a:ext cx="1518008" cy="331804"/>
            </a:xfrm>
            <a:prstGeom prst="rect">
              <a:avLst/>
            </a:prstGeom>
          </p:spPr>
          <p:txBody>
            <a:bodyPr wrap="square">
              <a:spAutoFit/>
            </a:bodyPr>
            <a:lstStyle/>
            <a:p>
              <a:pPr eaLnBrk="0" fontAlgn="base" hangingPunct="0">
                <a:lnSpc>
                  <a:spcPct val="120000"/>
                </a:lnSpc>
                <a:spcBef>
                  <a:spcPct val="0"/>
                </a:spcBef>
                <a:spcAft>
                  <a:spcPct val="0"/>
                </a:spcAft>
              </a:pPr>
              <a:r>
                <a:rPr lang="en-US" sz="1050" dirty="0">
                  <a:solidFill>
                    <a:prstClr val="black"/>
                  </a:solidFill>
                  <a:latin typeface="Arial" panose="020B0604020202020204" pitchFamily="34" charset="0"/>
                  <a:cs typeface="Arial" panose="020B0604020202020204" pitchFamily="34" charset="0"/>
                </a:rPr>
                <a:t>core species</a:t>
              </a:r>
            </a:p>
          </p:txBody>
        </p:sp>
        <p:sp>
          <p:nvSpPr>
            <p:cNvPr id="39" name="Rectangle 38">
              <a:extLst>
                <a:ext uri="{FF2B5EF4-FFF2-40B4-BE49-F238E27FC236}">
                  <a16:creationId xmlns:a16="http://schemas.microsoft.com/office/drawing/2014/main" id="{256B42C2-03F1-8CB9-1919-0BB6FFD40D6E}"/>
                </a:ext>
              </a:extLst>
            </p:cNvPr>
            <p:cNvSpPr/>
            <p:nvPr/>
          </p:nvSpPr>
          <p:spPr>
            <a:xfrm>
              <a:off x="10037014" y="4139213"/>
              <a:ext cx="1918765" cy="513638"/>
            </a:xfrm>
            <a:prstGeom prst="rect">
              <a:avLst/>
            </a:prstGeom>
          </p:spPr>
          <p:txBody>
            <a:bodyPr wrap="square">
              <a:spAutoFit/>
            </a:bodyPr>
            <a:lstStyle/>
            <a:p>
              <a:pPr eaLnBrk="0" fontAlgn="base" hangingPunct="0">
                <a:spcBef>
                  <a:spcPct val="0"/>
                </a:spcBef>
                <a:spcAft>
                  <a:spcPct val="0"/>
                </a:spcAft>
              </a:pPr>
              <a:r>
                <a:rPr lang="en-US" sz="1050" dirty="0">
                  <a:solidFill>
                    <a:prstClr val="black"/>
                  </a:solidFill>
                  <a:latin typeface="Arial" panose="020B0604020202020204" pitchFamily="34" charset="0"/>
                  <a:cs typeface="Arial" panose="020B0604020202020204" pitchFamily="34" charset="0"/>
                </a:rPr>
                <a:t>unique/transient species</a:t>
              </a:r>
            </a:p>
          </p:txBody>
        </p:sp>
      </p:grpSp>
    </p:spTree>
    <p:extLst>
      <p:ext uri="{BB962C8B-B14F-4D97-AF65-F5344CB8AC3E}">
        <p14:creationId xmlns:p14="http://schemas.microsoft.com/office/powerpoint/2010/main" val="1188450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6E45CC76-3362-6628-95DF-3EAE890891F7}"/>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1DC671AE-16E3-BC52-FF32-6930D02187FB}"/>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7EBF3E9B-9920-4B80-9DC7-258286F2B159}"/>
              </a:ext>
            </a:extLst>
          </p:cNvPr>
          <p:cNvSpPr txBox="1">
            <a:spLocks/>
          </p:cNvSpPr>
          <p:nvPr/>
        </p:nvSpPr>
        <p:spPr>
          <a:xfrm>
            <a:off x="138909" y="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DE5882C4-36E7-4111-8CAC-03FED2409D53}"/>
              </a:ext>
            </a:extLst>
          </p:cNvPr>
          <p:cNvSpPr txBox="1"/>
          <p:nvPr/>
        </p:nvSpPr>
        <p:spPr>
          <a:xfrm>
            <a:off x="-839451" y="4897279"/>
            <a:ext cx="5088194" cy="246221"/>
          </a:xfrm>
          <a:prstGeom prst="rect">
            <a:avLst/>
          </a:prstGeom>
          <a:noFill/>
        </p:spPr>
        <p:txBody>
          <a:bodyPr wrap="square">
            <a:spAutoFit/>
          </a:bodyPr>
          <a:lstStyle/>
          <a:p>
            <a:pPr marL="0" lvl="0" indent="0" algn="ctr" rtl="0">
              <a:spcBef>
                <a:spcPts val="0"/>
              </a:spcBef>
              <a:spcAft>
                <a:spcPts val="0"/>
              </a:spcAft>
              <a:buNone/>
            </a:pPr>
            <a:r>
              <a:rPr lang="en-US" sz="10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000" dirty="0"/>
              <a:t> </a:t>
            </a:r>
          </a:p>
        </p:txBody>
      </p:sp>
      <p:sp>
        <p:nvSpPr>
          <p:cNvPr id="3" name="TextBox 2">
            <a:extLst>
              <a:ext uri="{FF2B5EF4-FFF2-40B4-BE49-F238E27FC236}">
                <a16:creationId xmlns:a16="http://schemas.microsoft.com/office/drawing/2014/main" id="{45DF39C6-2E8F-0635-41C6-AD0FA4FA4FF3}"/>
              </a:ext>
            </a:extLst>
          </p:cNvPr>
          <p:cNvSpPr txBox="1"/>
          <p:nvPr/>
        </p:nvSpPr>
        <p:spPr>
          <a:xfrm>
            <a:off x="998220" y="1432560"/>
            <a:ext cx="2758440" cy="523220"/>
          </a:xfrm>
          <a:prstGeom prst="rect">
            <a:avLst/>
          </a:prstGeom>
          <a:noFill/>
        </p:spPr>
        <p:txBody>
          <a:bodyPr wrap="square" rtlCol="0">
            <a:spAutoFit/>
          </a:bodyPr>
          <a:lstStyle/>
          <a:p>
            <a:r>
              <a:rPr lang="en-GB" dirty="0"/>
              <a:t>Time series</a:t>
            </a:r>
          </a:p>
          <a:p>
            <a:r>
              <a:rPr lang="en-GB" dirty="0"/>
              <a:t>Functional groups…</a:t>
            </a:r>
            <a:endParaRPr lang="en-US" dirty="0"/>
          </a:p>
        </p:txBody>
      </p:sp>
    </p:spTree>
    <p:extLst>
      <p:ext uri="{BB962C8B-B14F-4D97-AF65-F5344CB8AC3E}">
        <p14:creationId xmlns:p14="http://schemas.microsoft.com/office/powerpoint/2010/main" val="289403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a:extLst>
            <a:ext uri="{FF2B5EF4-FFF2-40B4-BE49-F238E27FC236}">
              <a16:creationId xmlns:a16="http://schemas.microsoft.com/office/drawing/2014/main" id="{3A4C2F34-C67C-30F5-D75B-70D84295C637}"/>
            </a:ext>
          </a:extLst>
        </p:cNvPr>
        <p:cNvGrpSpPr/>
        <p:nvPr/>
      </p:nvGrpSpPr>
      <p:grpSpPr>
        <a:xfrm>
          <a:off x="0" y="0"/>
          <a:ext cx="0" cy="0"/>
          <a:chOff x="0" y="0"/>
          <a:chExt cx="0" cy="0"/>
        </a:xfrm>
      </p:grpSpPr>
      <p:sp>
        <p:nvSpPr>
          <p:cNvPr id="64" name="Google Shape;64;p14">
            <a:extLst>
              <a:ext uri="{FF2B5EF4-FFF2-40B4-BE49-F238E27FC236}">
                <a16:creationId xmlns:a16="http://schemas.microsoft.com/office/drawing/2014/main" id="{A0CD04FB-DB10-6D7A-B7AB-62D894EBAE08}"/>
              </a:ext>
            </a:extLst>
          </p:cNvPr>
          <p:cNvSpPr txBox="1">
            <a:spLocks noGrp="1"/>
          </p:cNvSpPr>
          <p:nvPr>
            <p:ph type="body" idx="1"/>
          </p:nvPr>
        </p:nvSpPr>
        <p:spPr>
          <a:xfrm>
            <a:off x="266729" y="1140444"/>
            <a:ext cx="8520600" cy="2742689"/>
          </a:xfrm>
          <a:prstGeom prst="rect">
            <a:avLst/>
          </a:prstGeom>
        </p:spPr>
        <p:txBody>
          <a:bodyPr spcFirstLastPara="1" wrap="square" lIns="91425" tIns="91425" rIns="91425" bIns="91425" anchor="t" anchorCtr="0">
            <a:normAutofit/>
          </a:bodyPr>
          <a:lstStyle/>
          <a:p>
            <a:pPr lvl="0" algn="l" rtl="0">
              <a:lnSpc>
                <a:spcPct val="150000"/>
              </a:lnSpc>
              <a:spcBef>
                <a:spcPts val="0"/>
              </a:spcBef>
              <a:spcAft>
                <a:spcPts val="0"/>
              </a:spcAft>
              <a:buClr>
                <a:srgbClr val="008000"/>
              </a:buClr>
              <a:buSzPts val="1800"/>
              <a:buFont typeface="Wingdings" panose="05000000000000000000" pitchFamily="2" charset="2"/>
              <a:buChar char=""/>
            </a:pPr>
            <a:r>
              <a:rPr lang="da" dirty="0">
                <a:solidFill>
                  <a:schemeClr val="tx1"/>
                </a:solidFill>
              </a:rPr>
              <a:t>Install R and Rstudio (if not done)</a:t>
            </a:r>
            <a:endParaRPr dirty="0">
              <a:solidFill>
                <a:schemeClr val="tx1"/>
              </a:solidFill>
            </a:endParaRPr>
          </a:p>
          <a:p>
            <a:pPr lvl="0" algn="l" rtl="0">
              <a:lnSpc>
                <a:spcPct val="150000"/>
              </a:lnSpc>
              <a:spcBef>
                <a:spcPts val="0"/>
              </a:spcBef>
              <a:spcAft>
                <a:spcPts val="0"/>
              </a:spcAft>
              <a:buClr>
                <a:srgbClr val="008000"/>
              </a:buClr>
              <a:buSzPts val="1800"/>
              <a:buFont typeface="Wingdings" panose="05000000000000000000" pitchFamily="2" charset="2"/>
              <a:buChar char=""/>
            </a:pPr>
            <a:r>
              <a:rPr lang="da" dirty="0">
                <a:solidFill>
                  <a:schemeClr val="tx1"/>
                </a:solidFill>
              </a:rPr>
              <a:t>Install </a:t>
            </a:r>
            <a:r>
              <a:rPr lang="da" i="1" dirty="0">
                <a:solidFill>
                  <a:schemeClr val="tx1"/>
                </a:solidFill>
              </a:rPr>
              <a:t>ampvis2 </a:t>
            </a:r>
            <a:r>
              <a:rPr lang="da" dirty="0">
                <a:solidFill>
                  <a:schemeClr val="tx1"/>
                </a:solidFill>
              </a:rPr>
              <a:t>in Rstudio</a:t>
            </a:r>
            <a:endParaRPr i="1" dirty="0">
              <a:solidFill>
                <a:schemeClr val="tx1"/>
              </a:solidFill>
            </a:endParaRPr>
          </a:p>
          <a:p>
            <a:pPr lvl="0" algn="l" rtl="0">
              <a:lnSpc>
                <a:spcPct val="150000"/>
              </a:lnSpc>
              <a:spcBef>
                <a:spcPts val="0"/>
              </a:spcBef>
              <a:spcAft>
                <a:spcPts val="0"/>
              </a:spcAft>
              <a:buClr>
                <a:srgbClr val="008000"/>
              </a:buClr>
              <a:buSzPts val="1800"/>
              <a:buFont typeface="Wingdings" panose="05000000000000000000" pitchFamily="2" charset="2"/>
              <a:buChar char=""/>
            </a:pPr>
            <a:r>
              <a:rPr lang="da" dirty="0">
                <a:solidFill>
                  <a:schemeClr val="tx1"/>
                </a:solidFill>
              </a:rPr>
              <a:t>Download data from github </a:t>
            </a:r>
            <a:r>
              <a:rPr lang="da" dirty="0">
                <a:solidFill>
                  <a:srgbClr val="C00000"/>
                </a:solidFill>
              </a:rPr>
              <a:t>(add address)</a:t>
            </a:r>
            <a:endParaRPr dirty="0">
              <a:solidFill>
                <a:srgbClr val="C00000"/>
              </a:solidFill>
            </a:endParaRPr>
          </a:p>
          <a:p>
            <a:pPr lvl="0" algn="l" rtl="0">
              <a:lnSpc>
                <a:spcPct val="150000"/>
              </a:lnSpc>
              <a:spcBef>
                <a:spcPts val="0"/>
              </a:spcBef>
              <a:spcAft>
                <a:spcPts val="0"/>
              </a:spcAft>
              <a:buClr>
                <a:srgbClr val="008000"/>
              </a:buClr>
              <a:buSzPts val="1800"/>
              <a:buFont typeface="Wingdings" panose="05000000000000000000" pitchFamily="2" charset="2"/>
              <a:buChar char=""/>
            </a:pPr>
            <a:r>
              <a:rPr lang="da" dirty="0">
                <a:solidFill>
                  <a:schemeClr val="tx1"/>
                </a:solidFill>
              </a:rPr>
              <a:t>Load data</a:t>
            </a:r>
          </a:p>
          <a:p>
            <a:pPr marL="457200" lvl="0" indent="-342900" algn="l" rtl="0">
              <a:lnSpc>
                <a:spcPct val="150000"/>
              </a:lnSpc>
              <a:spcBef>
                <a:spcPts val="0"/>
              </a:spcBef>
              <a:spcAft>
                <a:spcPts val="0"/>
              </a:spcAft>
              <a:buClr>
                <a:schemeClr val="accent4"/>
              </a:buClr>
              <a:buSzPts val="1800"/>
              <a:buChar char="●"/>
            </a:pPr>
            <a:r>
              <a:rPr lang="da" b="1" dirty="0">
                <a:solidFill>
                  <a:schemeClr val="tx1"/>
                </a:solidFill>
              </a:rPr>
              <a:t>Explore data! </a:t>
            </a:r>
            <a:endParaRPr b="1" dirty="0">
              <a:solidFill>
                <a:schemeClr val="tx1"/>
              </a:solidFill>
            </a:endParaRPr>
          </a:p>
        </p:txBody>
      </p:sp>
      <p:pic>
        <p:nvPicPr>
          <p:cNvPr id="66" name="Google Shape;66;p14">
            <a:extLst>
              <a:ext uri="{FF2B5EF4-FFF2-40B4-BE49-F238E27FC236}">
                <a16:creationId xmlns:a16="http://schemas.microsoft.com/office/drawing/2014/main" id="{13E2D253-CE0D-B697-2F19-E81137A37605}"/>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3" name="Title 2">
            <a:extLst>
              <a:ext uri="{FF2B5EF4-FFF2-40B4-BE49-F238E27FC236}">
                <a16:creationId xmlns:a16="http://schemas.microsoft.com/office/drawing/2014/main" id="{6A3AC430-1215-D46C-1AD4-9360A25C8436}"/>
              </a:ext>
            </a:extLst>
          </p:cNvPr>
          <p:cNvSpPr>
            <a:spLocks noGrp="1"/>
          </p:cNvSpPr>
          <p:nvPr>
            <p:ph type="title"/>
          </p:nvPr>
        </p:nvSpPr>
        <p:spPr>
          <a:xfrm>
            <a:off x="266729" y="437831"/>
            <a:ext cx="8520600" cy="572700"/>
          </a:xfrm>
        </p:spPr>
        <p:txBody>
          <a:bodyPr>
            <a:normAutofit fontScale="90000"/>
          </a:bodyPr>
          <a:lstStyle/>
          <a:p>
            <a:r>
              <a:rPr lang="en-GB" b="1" dirty="0">
                <a:solidFill>
                  <a:srgbClr val="241858"/>
                </a:solidFill>
              </a:rPr>
              <a:t>Structure of the hands-on</a:t>
            </a:r>
            <a:endParaRPr lang="en-US" b="1" dirty="0">
              <a:solidFill>
                <a:srgbClr val="241858"/>
              </a:solidFill>
            </a:endParaRPr>
          </a:p>
        </p:txBody>
      </p:sp>
      <p:pic>
        <p:nvPicPr>
          <p:cNvPr id="4" name="Google Shape;57;p13">
            <a:extLst>
              <a:ext uri="{FF2B5EF4-FFF2-40B4-BE49-F238E27FC236}">
                <a16:creationId xmlns:a16="http://schemas.microsoft.com/office/drawing/2014/main" id="{18FE359F-BAA7-EAF9-44E1-971A1EB2E0E4}"/>
              </a:ext>
            </a:extLst>
          </p:cNvPr>
          <p:cNvPicPr preferRelativeResize="0"/>
          <p:nvPr/>
        </p:nvPicPr>
        <p:blipFill>
          <a:blip r:embed="rId4">
            <a:alphaModFix/>
          </a:blip>
          <a:stretch>
            <a:fillRect/>
          </a:stretch>
        </p:blipFill>
        <p:spPr>
          <a:xfrm>
            <a:off x="6449961" y="47090"/>
            <a:ext cx="2637504" cy="927258"/>
          </a:xfrm>
          <a:prstGeom prst="rect">
            <a:avLst/>
          </a:prstGeom>
          <a:noFill/>
          <a:ln>
            <a:noFill/>
          </a:ln>
        </p:spPr>
      </p:pic>
    </p:spTree>
    <p:extLst>
      <p:ext uri="{BB962C8B-B14F-4D97-AF65-F5344CB8AC3E}">
        <p14:creationId xmlns:p14="http://schemas.microsoft.com/office/powerpoint/2010/main" val="2020387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20"/>
          <p:cNvSpPr txBox="1">
            <a:spLocks noGrp="1"/>
          </p:cNvSpPr>
          <p:nvPr>
            <p:ph type="subTitle" idx="1"/>
          </p:nvPr>
        </p:nvSpPr>
        <p:spPr>
          <a:xfrm>
            <a:off x="88760" y="3459217"/>
            <a:ext cx="8876537" cy="2089524"/>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da" dirty="0">
                <a:solidFill>
                  <a:schemeClr val="tx1"/>
                </a:solidFill>
              </a:rPr>
              <a:t>Check out and explore all the nice documentation: </a:t>
            </a:r>
          </a:p>
          <a:p>
            <a:pPr marL="0" lvl="0" indent="0" algn="ctr" rtl="0">
              <a:spcBef>
                <a:spcPts val="0"/>
              </a:spcBef>
              <a:spcAft>
                <a:spcPts val="0"/>
              </a:spcAft>
              <a:buNone/>
            </a:pPr>
            <a:endParaRPr dirty="0">
              <a:solidFill>
                <a:schemeClr val="tx1"/>
              </a:solidFill>
            </a:endParaRPr>
          </a:p>
          <a:p>
            <a:pPr marL="0" lvl="0" indent="0" algn="ctr" rtl="0">
              <a:spcBef>
                <a:spcPts val="0"/>
              </a:spcBef>
              <a:spcAft>
                <a:spcPts val="0"/>
              </a:spcAft>
              <a:buNone/>
            </a:pPr>
            <a:r>
              <a:rPr lang="da" sz="1800" u="sng" dirty="0">
                <a:solidFill>
                  <a:srgbClr val="0097A7"/>
                </a:solidFill>
                <a:hlinkClick r:id="rId3">
                  <a:extLst>
                    <a:ext uri="{A12FA001-AC4F-418D-AE19-62706E023703}">
                      <ahyp:hlinkClr xmlns:ahyp="http://schemas.microsoft.com/office/drawing/2018/hyperlinkcolor" val="tx"/>
                    </a:ext>
                  </a:extLst>
                </a:hlinkClick>
              </a:rPr>
              <a:t>https://kasperskytte.github.io/ampvis2/articles/ampvis2.html</a:t>
            </a:r>
            <a:r>
              <a:rPr lang="da" sz="1800" dirty="0"/>
              <a:t> </a:t>
            </a:r>
            <a:endParaRPr dirty="0"/>
          </a:p>
        </p:txBody>
      </p:sp>
      <p:pic>
        <p:nvPicPr>
          <p:cNvPr id="117" name="Google Shape;117;p20"/>
          <p:cNvPicPr preferRelativeResize="0"/>
          <p:nvPr/>
        </p:nvPicPr>
        <p:blipFill>
          <a:blip r:embed="rId4">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DEA4BC79-209E-19F4-D067-BA99A6E0BA02}"/>
              </a:ext>
            </a:extLst>
          </p:cNvPr>
          <p:cNvSpPr txBox="1">
            <a:spLocks/>
          </p:cNvSpPr>
          <p:nvPr/>
        </p:nvSpPr>
        <p:spPr>
          <a:xfrm>
            <a:off x="173322" y="225305"/>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What can ampvis2 do?</a:t>
            </a:r>
            <a:endParaRPr lang="en-US" sz="2500" b="1" dirty="0">
              <a:solidFill>
                <a:srgbClr val="241858"/>
              </a:solidFill>
            </a:endParaRPr>
          </a:p>
        </p:txBody>
      </p:sp>
      <p:sp>
        <p:nvSpPr>
          <p:cNvPr id="6" name="TextBox 5">
            <a:extLst>
              <a:ext uri="{FF2B5EF4-FFF2-40B4-BE49-F238E27FC236}">
                <a16:creationId xmlns:a16="http://schemas.microsoft.com/office/drawing/2014/main" id="{8FA73B49-FCFB-4E2B-F0C7-90CEE0FE50F6}"/>
              </a:ext>
            </a:extLst>
          </p:cNvPr>
          <p:cNvSpPr txBox="1"/>
          <p:nvPr/>
        </p:nvSpPr>
        <p:spPr>
          <a:xfrm>
            <a:off x="88760" y="899454"/>
            <a:ext cx="4572000" cy="784830"/>
          </a:xfrm>
          <a:prstGeom prst="rect">
            <a:avLst/>
          </a:prstGeom>
          <a:noFill/>
        </p:spPr>
        <p:txBody>
          <a:bodyPr wrap="square">
            <a:spAutoFit/>
          </a:bodyPr>
          <a:lstStyle/>
          <a:p>
            <a:pPr marL="673200" lvl="2">
              <a:spcBef>
                <a:spcPts val="561"/>
              </a:spcBef>
              <a:buSzPct val="45000"/>
            </a:pPr>
            <a:r>
              <a:rPr lang="en-US" sz="2000" b="0" strike="noStrike" spc="-1" dirty="0">
                <a:solidFill>
                  <a:srgbClr val="000000"/>
                </a:solidFill>
                <a:latin typeface="+mn-lt"/>
                <a:ea typeface="DejaVu Sans"/>
              </a:rPr>
              <a:t>- Handling amplicon data</a:t>
            </a:r>
            <a:endParaRPr lang="en-US" sz="2000" b="0" strike="noStrike" spc="-1" dirty="0">
              <a:latin typeface="+mn-lt"/>
            </a:endParaRPr>
          </a:p>
          <a:p>
            <a:pPr marL="673200" lvl="2">
              <a:spcBef>
                <a:spcPts val="561"/>
              </a:spcBef>
              <a:buClr>
                <a:srgbClr val="000000"/>
              </a:buClr>
              <a:buSzPct val="45000"/>
            </a:pPr>
            <a:r>
              <a:rPr lang="en-US" sz="2000" b="1" strike="noStrike" spc="-1" dirty="0">
                <a:solidFill>
                  <a:srgbClr val="000000"/>
                </a:solidFill>
                <a:latin typeface="+mn-lt"/>
                <a:ea typeface="DejaVu Sans"/>
              </a:rPr>
              <a:t>- Vis</a:t>
            </a:r>
            <a:r>
              <a:rPr lang="en-US" sz="2000" b="0" strike="noStrike" spc="-1" dirty="0">
                <a:solidFill>
                  <a:srgbClr val="000000"/>
                </a:solidFill>
                <a:latin typeface="+mn-lt"/>
                <a:ea typeface="DejaVu Sans"/>
              </a:rPr>
              <a:t>ualize </a:t>
            </a:r>
            <a:r>
              <a:rPr lang="en-US" sz="2000" b="1" strike="noStrike" spc="-1" dirty="0">
                <a:solidFill>
                  <a:srgbClr val="000000"/>
                </a:solidFill>
                <a:latin typeface="+mn-lt"/>
                <a:ea typeface="DejaVu Sans"/>
              </a:rPr>
              <a:t>amp</a:t>
            </a:r>
            <a:r>
              <a:rPr lang="en-US" sz="2000" b="0" strike="noStrike" spc="-1" dirty="0">
                <a:solidFill>
                  <a:srgbClr val="000000"/>
                </a:solidFill>
                <a:latin typeface="+mn-lt"/>
                <a:ea typeface="DejaVu Sans"/>
              </a:rPr>
              <a:t>licon data</a:t>
            </a:r>
            <a:endParaRPr lang="en-US" sz="2000" b="0" strike="noStrike" spc="-1" dirty="0">
              <a:latin typeface="+mn-lt"/>
            </a:endParaRPr>
          </a:p>
        </p:txBody>
      </p:sp>
      <p:pic>
        <p:nvPicPr>
          <p:cNvPr id="7" name="Picture 6">
            <a:extLst>
              <a:ext uri="{FF2B5EF4-FFF2-40B4-BE49-F238E27FC236}">
                <a16:creationId xmlns:a16="http://schemas.microsoft.com/office/drawing/2014/main" id="{ACA31D00-B6DF-5938-3D94-A875A9F1097C}"/>
              </a:ext>
            </a:extLst>
          </p:cNvPr>
          <p:cNvPicPr/>
          <p:nvPr/>
        </p:nvPicPr>
        <p:blipFill>
          <a:blip r:embed="rId5"/>
          <a:stretch/>
        </p:blipFill>
        <p:spPr>
          <a:xfrm>
            <a:off x="5934476" y="300179"/>
            <a:ext cx="2693061" cy="3057589"/>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311700" y="445025"/>
            <a:ext cx="20805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a" dirty="0"/>
              <a:t>Open the website</a:t>
            </a:r>
            <a:endParaRPr dirty="0"/>
          </a:p>
        </p:txBody>
      </p:sp>
      <p:sp>
        <p:nvSpPr>
          <p:cNvPr id="123" name="Google Shape;123;p21"/>
          <p:cNvSpPr txBox="1">
            <a:spLocks noGrp="1"/>
          </p:cNvSpPr>
          <p:nvPr>
            <p:ph type="body" idx="1"/>
          </p:nvPr>
        </p:nvSpPr>
        <p:spPr>
          <a:xfrm>
            <a:off x="311700" y="14060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da"/>
              <a:t>Click on the functions!</a:t>
            </a:r>
            <a:endParaRPr/>
          </a:p>
        </p:txBody>
      </p:sp>
      <p:pic>
        <p:nvPicPr>
          <p:cNvPr id="124" name="Google Shape;124;p21"/>
          <p:cNvPicPr preferRelativeResize="0"/>
          <p:nvPr/>
        </p:nvPicPr>
        <p:blipFill>
          <a:blip r:embed="rId3">
            <a:alphaModFix/>
          </a:blip>
          <a:stretch>
            <a:fillRect/>
          </a:stretch>
        </p:blipFill>
        <p:spPr>
          <a:xfrm>
            <a:off x="2704652" y="287375"/>
            <a:ext cx="6439346" cy="4856125"/>
          </a:xfrm>
          <a:prstGeom prst="rect">
            <a:avLst/>
          </a:prstGeom>
          <a:noFill/>
          <a:ln>
            <a:noFill/>
          </a:ln>
        </p:spPr>
      </p:pic>
      <p:cxnSp>
        <p:nvCxnSpPr>
          <p:cNvPr id="125" name="Google Shape;125;p21"/>
          <p:cNvCxnSpPr/>
          <p:nvPr/>
        </p:nvCxnSpPr>
        <p:spPr>
          <a:xfrm rot="10800000">
            <a:off x="5415275" y="713675"/>
            <a:ext cx="20400" cy="692400"/>
          </a:xfrm>
          <a:prstGeom prst="straightConnector1">
            <a:avLst/>
          </a:prstGeom>
          <a:noFill/>
          <a:ln w="38100" cap="flat" cmpd="sng">
            <a:solidFill>
              <a:schemeClr val="dk2"/>
            </a:solidFill>
            <a:prstDash val="solid"/>
            <a:round/>
            <a:headEnd type="none" w="med" len="med"/>
            <a:tailEnd type="triangle" w="med" len="med"/>
          </a:ln>
        </p:spPr>
      </p:cxnSp>
      <p:pic>
        <p:nvPicPr>
          <p:cNvPr id="127" name="Google Shape;127;p21"/>
          <p:cNvPicPr preferRelativeResize="0"/>
          <p:nvPr/>
        </p:nvPicPr>
        <p:blipFill>
          <a:blip r:embed="rId4">
            <a:alphaModFix/>
          </a:blip>
          <a:stretch>
            <a:fillRect/>
          </a:stretch>
        </p:blipFill>
        <p:spPr>
          <a:xfrm>
            <a:off x="0" y="4831425"/>
            <a:ext cx="3141325" cy="312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title"/>
          </p:nvPr>
        </p:nvSpPr>
        <p:spPr>
          <a:xfrm>
            <a:off x="311700" y="445025"/>
            <a:ext cx="20805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a"/>
              <a:t>Open the website</a:t>
            </a:r>
            <a:endParaRPr/>
          </a:p>
        </p:txBody>
      </p:sp>
      <p:sp>
        <p:nvSpPr>
          <p:cNvPr id="133" name="Google Shape;133;p22"/>
          <p:cNvSpPr txBox="1">
            <a:spLocks noGrp="1"/>
          </p:cNvSpPr>
          <p:nvPr>
            <p:ph type="body" idx="1"/>
          </p:nvPr>
        </p:nvSpPr>
        <p:spPr>
          <a:xfrm>
            <a:off x="311700" y="1406075"/>
            <a:ext cx="2327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a"/>
              <a:t>Select a function to see how to use function</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34" name="Google Shape;134;p22"/>
          <p:cNvPicPr preferRelativeResize="0"/>
          <p:nvPr/>
        </p:nvPicPr>
        <p:blipFill>
          <a:blip r:embed="rId3">
            <a:alphaModFix/>
          </a:blip>
          <a:stretch>
            <a:fillRect/>
          </a:stretch>
        </p:blipFill>
        <p:spPr>
          <a:xfrm>
            <a:off x="2704652" y="287375"/>
            <a:ext cx="6439346" cy="4856125"/>
          </a:xfrm>
          <a:prstGeom prst="rect">
            <a:avLst/>
          </a:prstGeom>
          <a:noFill/>
          <a:ln>
            <a:noFill/>
          </a:ln>
        </p:spPr>
      </p:pic>
      <p:cxnSp>
        <p:nvCxnSpPr>
          <p:cNvPr id="135" name="Google Shape;135;p22"/>
          <p:cNvCxnSpPr/>
          <p:nvPr/>
        </p:nvCxnSpPr>
        <p:spPr>
          <a:xfrm>
            <a:off x="3125700" y="4167575"/>
            <a:ext cx="521100" cy="900"/>
          </a:xfrm>
          <a:prstGeom prst="straightConnector1">
            <a:avLst/>
          </a:prstGeom>
          <a:noFill/>
          <a:ln w="38100" cap="flat" cmpd="sng">
            <a:solidFill>
              <a:schemeClr val="dk2"/>
            </a:solidFill>
            <a:prstDash val="solid"/>
            <a:round/>
            <a:headEnd type="none" w="med" len="med"/>
            <a:tailEnd type="triangle" w="med" len="med"/>
          </a:ln>
        </p:spPr>
      </p:cxnSp>
      <p:pic>
        <p:nvPicPr>
          <p:cNvPr id="137" name="Google Shape;137;p22"/>
          <p:cNvPicPr preferRelativeResize="0"/>
          <p:nvPr/>
        </p:nvPicPr>
        <p:blipFill>
          <a:blip r:embed="rId4">
            <a:alphaModFix/>
          </a:blip>
          <a:stretch>
            <a:fillRect/>
          </a:stretch>
        </p:blipFill>
        <p:spPr>
          <a:xfrm>
            <a:off x="0" y="4831425"/>
            <a:ext cx="3141325" cy="312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p23"/>
          <p:cNvPicPr preferRelativeResize="0"/>
          <p:nvPr/>
        </p:nvPicPr>
        <p:blipFill>
          <a:blip r:embed="rId3">
            <a:alphaModFix/>
          </a:blip>
          <a:stretch>
            <a:fillRect/>
          </a:stretch>
        </p:blipFill>
        <p:spPr>
          <a:xfrm>
            <a:off x="2704652" y="287375"/>
            <a:ext cx="6439346" cy="4856125"/>
          </a:xfrm>
          <a:prstGeom prst="rect">
            <a:avLst/>
          </a:prstGeom>
          <a:noFill/>
          <a:ln>
            <a:noFill/>
          </a:ln>
        </p:spPr>
      </p:pic>
      <p:sp>
        <p:nvSpPr>
          <p:cNvPr id="143" name="Google Shape;143;p23"/>
          <p:cNvSpPr txBox="1">
            <a:spLocks noGrp="1"/>
          </p:cNvSpPr>
          <p:nvPr>
            <p:ph type="title"/>
          </p:nvPr>
        </p:nvSpPr>
        <p:spPr>
          <a:xfrm>
            <a:off x="311700" y="445025"/>
            <a:ext cx="20805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a"/>
              <a:t>Open the website</a:t>
            </a:r>
            <a:endParaRPr/>
          </a:p>
        </p:txBody>
      </p:sp>
      <p:sp>
        <p:nvSpPr>
          <p:cNvPr id="144" name="Google Shape;144;p23"/>
          <p:cNvSpPr txBox="1">
            <a:spLocks noGrp="1"/>
          </p:cNvSpPr>
          <p:nvPr>
            <p:ph type="body" idx="1"/>
          </p:nvPr>
        </p:nvSpPr>
        <p:spPr>
          <a:xfrm>
            <a:off x="311700" y="1406075"/>
            <a:ext cx="23274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a"/>
              <a:t>Check out and play with all the settings</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45" name="Google Shape;145;p23"/>
          <p:cNvPicPr preferRelativeResize="0"/>
          <p:nvPr/>
        </p:nvPicPr>
        <p:blipFill>
          <a:blip r:embed="rId4">
            <a:alphaModFix/>
          </a:blip>
          <a:stretch>
            <a:fillRect/>
          </a:stretch>
        </p:blipFill>
        <p:spPr>
          <a:xfrm>
            <a:off x="4057900" y="32500"/>
            <a:ext cx="4972375" cy="5034800"/>
          </a:xfrm>
          <a:prstGeom prst="rect">
            <a:avLst/>
          </a:prstGeom>
          <a:noFill/>
          <a:ln>
            <a:noFill/>
          </a:ln>
        </p:spPr>
      </p:pic>
      <p:cxnSp>
        <p:nvCxnSpPr>
          <p:cNvPr id="146" name="Google Shape;146;p23"/>
          <p:cNvCxnSpPr/>
          <p:nvPr/>
        </p:nvCxnSpPr>
        <p:spPr>
          <a:xfrm>
            <a:off x="3125700" y="4167575"/>
            <a:ext cx="521100" cy="900"/>
          </a:xfrm>
          <a:prstGeom prst="straightConnector1">
            <a:avLst/>
          </a:prstGeom>
          <a:noFill/>
          <a:ln w="38100" cap="flat" cmpd="sng">
            <a:solidFill>
              <a:schemeClr val="dk2"/>
            </a:solidFill>
            <a:prstDash val="solid"/>
            <a:round/>
            <a:headEnd type="none" w="med" len="med"/>
            <a:tailEnd type="triangle" w="med" len="med"/>
          </a:ln>
        </p:spPr>
      </p:cxnSp>
      <p:pic>
        <p:nvPicPr>
          <p:cNvPr id="148" name="Google Shape;148;p23"/>
          <p:cNvPicPr preferRelativeResize="0"/>
          <p:nvPr/>
        </p:nvPicPr>
        <p:blipFill>
          <a:blip r:embed="rId5">
            <a:alphaModFix/>
          </a:blip>
          <a:stretch>
            <a:fillRect/>
          </a:stretch>
        </p:blipFill>
        <p:spPr>
          <a:xfrm>
            <a:off x="0" y="4831425"/>
            <a:ext cx="3141325" cy="312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8D26A1A6-90C9-7C90-B5DE-0E61B9D8ECE9}"/>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A6E884C8-8E55-45B1-6BE5-7BD8609B5D63}"/>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E22472F2-3F20-9535-84F7-A9D60DF4F43F}"/>
              </a:ext>
            </a:extLst>
          </p:cNvPr>
          <p:cNvSpPr txBox="1">
            <a:spLocks/>
          </p:cNvSpPr>
          <p:nvPr/>
        </p:nvSpPr>
        <p:spPr>
          <a:xfrm>
            <a:off x="188071" y="27603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EF57D3C5-FFA2-5503-C2F0-C488570B40AB}"/>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E981FD52-F289-FC16-B079-5E6CB7E31FF5}"/>
              </a:ext>
            </a:extLst>
          </p:cNvPr>
          <p:cNvSpPr txBox="1"/>
          <p:nvPr/>
        </p:nvSpPr>
        <p:spPr>
          <a:xfrm>
            <a:off x="188071" y="941280"/>
            <a:ext cx="8847774" cy="3539430"/>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Basic QC analysis</a:t>
            </a:r>
          </a:p>
          <a:p>
            <a:pPr marL="285750" indent="-285750" algn="l">
              <a:spcAft>
                <a:spcPts val="750"/>
              </a:spcAft>
              <a:buFont typeface="Arial" panose="020B0604020202020204" pitchFamily="34" charset="0"/>
              <a:buChar char="•"/>
            </a:pPr>
            <a:r>
              <a:rPr lang="en-US" b="1" i="0" dirty="0">
                <a:solidFill>
                  <a:srgbClr val="333333"/>
                </a:solidFill>
                <a:effectLst/>
                <a:latin typeface="+mn-lt"/>
              </a:rPr>
              <a:t>Evaluation of negative controls: </a:t>
            </a:r>
            <a:r>
              <a:rPr lang="en-US" sz="1300" dirty="0">
                <a:solidFill>
                  <a:schemeClr val="tx1">
                    <a:lumMod val="50000"/>
                    <a:lumOff val="50000"/>
                  </a:schemeClr>
                </a:solidFill>
                <a:latin typeface="+mn-lt"/>
              </a:rPr>
              <a:t>A</a:t>
            </a:r>
            <a:r>
              <a:rPr lang="en-US" sz="1300" b="0" i="0" dirty="0">
                <a:solidFill>
                  <a:schemeClr val="tx1">
                    <a:lumMod val="50000"/>
                    <a:lumOff val="50000"/>
                  </a:schemeClr>
                </a:solidFill>
                <a:effectLst/>
                <a:latin typeface="+mn-lt"/>
              </a:rPr>
              <a:t>s we often work with tiny amounts of DNA contamination often occur. This could be from other samples, yourself and even the kits/reagents we use. Hence, it is important to take a critical look at the negative controls compared to the real samples. However, in the interest of time you can assume that problematic samples have been removed from the data set.</a:t>
            </a:r>
          </a:p>
          <a:p>
            <a:pPr marL="285750" indent="-285750">
              <a:spcAft>
                <a:spcPts val="750"/>
              </a:spcAft>
              <a:buFont typeface="Arial" panose="020B0604020202020204" pitchFamily="34" charset="0"/>
              <a:buChar char="•"/>
            </a:pPr>
            <a:r>
              <a:rPr lang="en-US" b="1" i="0" dirty="0">
                <a:solidFill>
                  <a:srgbClr val="333333"/>
                </a:solidFill>
                <a:effectLst/>
                <a:latin typeface="+mn-lt"/>
              </a:rPr>
              <a:t>Rarefaction curves: </a:t>
            </a:r>
            <a:r>
              <a:rPr lang="en-US" sz="1300" b="0" i="0" dirty="0">
                <a:solidFill>
                  <a:schemeClr val="tx1">
                    <a:lumMod val="50000"/>
                    <a:lumOff val="50000"/>
                  </a:schemeClr>
                </a:solidFill>
                <a:effectLst/>
                <a:latin typeface="+mn-lt"/>
              </a:rPr>
              <a:t>Evaluate if we have sequenced enough reads per sample to represent the diversity in the samples. This is often a subjective decision, but when the curve flattens it indicates we rarely observe new ASVs, indicating that we have captured most of the diversity in the sample. Often you have to compromise with the number of reads in order to keep more samples in your analysis.</a:t>
            </a:r>
          </a:p>
          <a:p>
            <a:pPr marL="285750" indent="-285750">
              <a:spcAft>
                <a:spcPts val="750"/>
              </a:spcAft>
              <a:buFont typeface="Arial" panose="020B0604020202020204" pitchFamily="34" charset="0"/>
              <a:buChar char="•"/>
            </a:pPr>
            <a:r>
              <a:rPr lang="en-US" b="1" i="0" dirty="0">
                <a:solidFill>
                  <a:srgbClr val="333333"/>
                </a:solidFill>
                <a:effectLst/>
                <a:latin typeface="+mn-lt"/>
              </a:rPr>
              <a:t>Subset to a minimum number of reads per sample: </a:t>
            </a:r>
            <a:r>
              <a:rPr lang="en-US" b="0" i="0" dirty="0">
                <a:solidFill>
                  <a:schemeClr val="tx1">
                    <a:lumMod val="50000"/>
                    <a:lumOff val="50000"/>
                  </a:schemeClr>
                </a:solidFill>
                <a:effectLst/>
                <a:latin typeface="+mn-lt"/>
              </a:rPr>
              <a:t>remove samples with low reads.</a:t>
            </a:r>
          </a:p>
          <a:p>
            <a:pPr marL="285750" indent="-285750">
              <a:spcAft>
                <a:spcPts val="750"/>
              </a:spcAft>
              <a:buFont typeface="Arial" panose="020B0604020202020204" pitchFamily="34" charset="0"/>
              <a:buChar char="•"/>
            </a:pPr>
            <a:r>
              <a:rPr lang="en-US" dirty="0">
                <a:solidFill>
                  <a:srgbClr val="C00000"/>
                </a:solidFill>
                <a:latin typeface="+mn-lt"/>
              </a:rPr>
              <a:t>Other?</a:t>
            </a:r>
            <a:endParaRPr lang="en-US" b="0" i="0" dirty="0">
              <a:solidFill>
                <a:srgbClr val="C00000"/>
              </a:solidFill>
              <a:effectLst/>
              <a:latin typeface="+mn-lt"/>
            </a:endParaRPr>
          </a:p>
          <a:p>
            <a:pPr>
              <a:spcAft>
                <a:spcPts val="750"/>
              </a:spcAft>
            </a:pPr>
            <a:endParaRPr lang="en-US" b="0" i="0" dirty="0">
              <a:solidFill>
                <a:srgbClr val="333333"/>
              </a:solidFill>
              <a:effectLst/>
              <a:latin typeface="Helvetica Neue"/>
            </a:endParaRPr>
          </a:p>
          <a:p>
            <a:pPr algn="l">
              <a:spcAft>
                <a:spcPts val="750"/>
              </a:spcAft>
            </a:pPr>
            <a:endParaRPr lang="en-US" b="0" i="0" dirty="0">
              <a:solidFill>
                <a:srgbClr val="333333"/>
              </a:solidFill>
              <a:effectLst/>
              <a:latin typeface="+mj-lt"/>
            </a:endParaRPr>
          </a:p>
        </p:txBody>
      </p:sp>
    </p:spTree>
    <p:extLst>
      <p:ext uri="{BB962C8B-B14F-4D97-AF65-F5344CB8AC3E}">
        <p14:creationId xmlns:p14="http://schemas.microsoft.com/office/powerpoint/2010/main" val="295804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DAB6F3EC-DD76-1934-2E49-E207925C9BBD}"/>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A848785D-E6F4-823C-9584-CEA0AE4DEC62}"/>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A28FAB62-97B1-460F-5FB3-782225BD7012}"/>
              </a:ext>
            </a:extLst>
          </p:cNvPr>
          <p:cNvSpPr txBox="1">
            <a:spLocks/>
          </p:cNvSpPr>
          <p:nvPr/>
        </p:nvSpPr>
        <p:spPr>
          <a:xfrm>
            <a:off x="188071" y="27603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EAE48F2C-841B-BA51-0C91-A09207BB0F95}"/>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957541BB-C84C-DF5B-A89E-5A9E85AF6CF5}"/>
              </a:ext>
            </a:extLst>
          </p:cNvPr>
          <p:cNvSpPr txBox="1"/>
          <p:nvPr/>
        </p:nvSpPr>
        <p:spPr>
          <a:xfrm>
            <a:off x="188071" y="941280"/>
            <a:ext cx="8847774" cy="3395801"/>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Explore metadata </a:t>
            </a:r>
          </a:p>
          <a:p>
            <a:pPr marL="285750" indent="-285750" algn="l">
              <a:spcAft>
                <a:spcPts val="750"/>
              </a:spcAft>
              <a:buFont typeface="Arial" panose="020B0604020202020204" pitchFamily="34" charset="0"/>
              <a:buChar char="•"/>
            </a:pPr>
            <a:r>
              <a:rPr lang="en-US" b="1" i="0" dirty="0">
                <a:solidFill>
                  <a:srgbClr val="333333"/>
                </a:solidFill>
                <a:effectLst/>
                <a:latin typeface="+mn-lt"/>
              </a:rPr>
              <a:t>Get an overview of the samples you are looking at</a:t>
            </a:r>
            <a:r>
              <a:rPr lang="en-US" b="1" dirty="0">
                <a:solidFill>
                  <a:srgbClr val="333333"/>
                </a:solidFill>
                <a:latin typeface="+mn-lt"/>
              </a:rPr>
              <a:t>.</a:t>
            </a:r>
          </a:p>
          <a:p>
            <a:pPr marL="895350" indent="-285750" algn="l">
              <a:spcAft>
                <a:spcPts val="750"/>
              </a:spcAft>
              <a:buFont typeface="Arial" panose="020B0604020202020204" pitchFamily="34" charset="0"/>
              <a:buChar char="•"/>
            </a:pPr>
            <a:r>
              <a:rPr lang="en-US" sz="1200" i="0" dirty="0">
                <a:solidFill>
                  <a:srgbClr val="333333"/>
                </a:solidFill>
                <a:effectLst/>
                <a:latin typeface="+mn-lt"/>
              </a:rPr>
              <a:t>How </a:t>
            </a:r>
            <a:r>
              <a:rPr lang="en-US" sz="1200" dirty="0">
                <a:solidFill>
                  <a:srgbClr val="333333"/>
                </a:solidFill>
                <a:latin typeface="+mn-lt"/>
              </a:rPr>
              <a:t>many WWTPs do we have?</a:t>
            </a:r>
          </a:p>
          <a:p>
            <a:pPr marL="895350" indent="-285750" algn="l">
              <a:spcAft>
                <a:spcPts val="750"/>
              </a:spcAft>
              <a:buFont typeface="Arial" panose="020B0604020202020204" pitchFamily="34" charset="0"/>
              <a:buChar char="•"/>
            </a:pPr>
            <a:r>
              <a:rPr lang="en-US" sz="1200" i="0" dirty="0">
                <a:solidFill>
                  <a:srgbClr val="333333"/>
                </a:solidFill>
                <a:effectLst/>
                <a:latin typeface="+mn-lt"/>
              </a:rPr>
              <a:t>Do we have longitudinal data or spatial data?</a:t>
            </a:r>
          </a:p>
          <a:p>
            <a:pPr marL="895350" indent="-285750" algn="l">
              <a:spcAft>
                <a:spcPts val="750"/>
              </a:spcAft>
              <a:buFont typeface="Arial" panose="020B0604020202020204" pitchFamily="34" charset="0"/>
              <a:buChar char="•"/>
            </a:pPr>
            <a:r>
              <a:rPr lang="en-US" sz="1200" dirty="0">
                <a:solidFill>
                  <a:srgbClr val="333333"/>
                </a:solidFill>
                <a:latin typeface="+mn-lt"/>
              </a:rPr>
              <a:t>How many samples per WWTP do we have?</a:t>
            </a:r>
            <a:endParaRPr lang="en-US" sz="1200" i="0" dirty="0">
              <a:solidFill>
                <a:srgbClr val="333333"/>
              </a:solidFill>
              <a:effectLst/>
              <a:latin typeface="+mn-lt"/>
            </a:endParaRPr>
          </a:p>
          <a:p>
            <a:pPr marL="285750" indent="-285750" algn="l">
              <a:spcAft>
                <a:spcPts val="750"/>
              </a:spcAft>
              <a:buFont typeface="Arial" panose="020B0604020202020204" pitchFamily="34" charset="0"/>
              <a:buChar char="•"/>
            </a:pPr>
            <a:r>
              <a:rPr lang="en-US" b="1" i="0" dirty="0">
                <a:solidFill>
                  <a:srgbClr val="333333"/>
                </a:solidFill>
                <a:effectLst/>
                <a:latin typeface="+mn-lt"/>
              </a:rPr>
              <a:t>Create helper columns in the metadata. </a:t>
            </a:r>
          </a:p>
          <a:p>
            <a:pPr marL="895350" lvl="7" indent="-285750">
              <a:spcAft>
                <a:spcPts val="750"/>
              </a:spcAft>
              <a:buFont typeface="Arial" panose="020B0604020202020204" pitchFamily="34" charset="0"/>
              <a:buChar char="•"/>
            </a:pPr>
            <a:r>
              <a:rPr lang="en-US" sz="1200" dirty="0">
                <a:solidFill>
                  <a:srgbClr val="333333"/>
                </a:solidFill>
                <a:latin typeface="+mn-lt"/>
              </a:rPr>
              <a:t>e.g., </a:t>
            </a:r>
            <a:r>
              <a:rPr lang="en-US" sz="1200" i="0" dirty="0">
                <a:solidFill>
                  <a:srgbClr val="333333"/>
                </a:solidFill>
                <a:effectLst/>
                <a:latin typeface="+mn-lt"/>
              </a:rPr>
              <a:t>Month column</a:t>
            </a:r>
            <a:endParaRPr lang="en-US" sz="1200" i="0" dirty="0">
              <a:solidFill>
                <a:schemeClr val="tx1">
                  <a:lumMod val="50000"/>
                  <a:lumOff val="50000"/>
                </a:schemeClr>
              </a:solidFill>
              <a:effectLst/>
              <a:latin typeface="+mn-lt"/>
            </a:endParaRPr>
          </a:p>
          <a:p>
            <a:pPr marL="285750" indent="-285750">
              <a:spcAft>
                <a:spcPts val="750"/>
              </a:spcAft>
              <a:buFont typeface="Arial" panose="020B0604020202020204" pitchFamily="34" charset="0"/>
              <a:buChar char="•"/>
            </a:pPr>
            <a:endParaRPr lang="en-US" b="0" i="0" dirty="0">
              <a:solidFill>
                <a:schemeClr val="tx1">
                  <a:lumMod val="50000"/>
                  <a:lumOff val="50000"/>
                </a:schemeClr>
              </a:solidFill>
              <a:effectLst/>
              <a:latin typeface="+mn-lt"/>
            </a:endParaRPr>
          </a:p>
          <a:p>
            <a:pPr marL="285750" indent="-285750">
              <a:spcAft>
                <a:spcPts val="750"/>
              </a:spcAft>
              <a:buFont typeface="Arial" panose="020B0604020202020204" pitchFamily="34" charset="0"/>
              <a:buChar char="•"/>
            </a:pPr>
            <a:r>
              <a:rPr lang="en-US" dirty="0">
                <a:solidFill>
                  <a:srgbClr val="C00000"/>
                </a:solidFill>
                <a:latin typeface="+mn-lt"/>
              </a:rPr>
              <a:t>Other?</a:t>
            </a:r>
            <a:endParaRPr lang="en-US" b="0" i="0" dirty="0">
              <a:solidFill>
                <a:srgbClr val="C00000"/>
              </a:solidFill>
              <a:effectLst/>
              <a:latin typeface="+mn-lt"/>
            </a:endParaRPr>
          </a:p>
          <a:p>
            <a:pPr>
              <a:spcAft>
                <a:spcPts val="750"/>
              </a:spcAft>
            </a:pPr>
            <a:endParaRPr lang="en-US" b="0" i="0" dirty="0">
              <a:solidFill>
                <a:srgbClr val="333333"/>
              </a:solidFill>
              <a:effectLst/>
              <a:latin typeface="Helvetica Neue"/>
            </a:endParaRPr>
          </a:p>
          <a:p>
            <a:pPr algn="l">
              <a:spcAft>
                <a:spcPts val="750"/>
              </a:spcAft>
            </a:pPr>
            <a:endParaRPr lang="en-US" b="0" i="0" dirty="0">
              <a:solidFill>
                <a:srgbClr val="333333"/>
              </a:solidFill>
              <a:effectLst/>
              <a:latin typeface="+mj-lt"/>
            </a:endParaRPr>
          </a:p>
        </p:txBody>
      </p:sp>
    </p:spTree>
    <p:extLst>
      <p:ext uri="{BB962C8B-B14F-4D97-AF65-F5344CB8AC3E}">
        <p14:creationId xmlns:p14="http://schemas.microsoft.com/office/powerpoint/2010/main" val="32182203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6F473E90-7D13-A852-15E1-24D1996F700B}"/>
            </a:ext>
          </a:extLst>
        </p:cNvPr>
        <p:cNvGrpSpPr/>
        <p:nvPr/>
      </p:nvGrpSpPr>
      <p:grpSpPr>
        <a:xfrm>
          <a:off x="0" y="0"/>
          <a:ext cx="0" cy="0"/>
          <a:chOff x="0" y="0"/>
          <a:chExt cx="0" cy="0"/>
        </a:xfrm>
      </p:grpSpPr>
      <p:pic>
        <p:nvPicPr>
          <p:cNvPr id="117" name="Google Shape;117;p20">
            <a:extLst>
              <a:ext uri="{FF2B5EF4-FFF2-40B4-BE49-F238E27FC236}">
                <a16:creationId xmlns:a16="http://schemas.microsoft.com/office/drawing/2014/main" id="{E23F1314-8D95-C6E3-0251-EB4F1EF4F9C1}"/>
              </a:ext>
            </a:extLst>
          </p:cNvPr>
          <p:cNvPicPr preferRelativeResize="0"/>
          <p:nvPr/>
        </p:nvPicPr>
        <p:blipFill>
          <a:blip r:embed="rId3">
            <a:alphaModFix/>
          </a:blip>
          <a:stretch>
            <a:fillRect/>
          </a:stretch>
        </p:blipFill>
        <p:spPr>
          <a:xfrm>
            <a:off x="6002675" y="4831425"/>
            <a:ext cx="3141325" cy="312075"/>
          </a:xfrm>
          <a:prstGeom prst="rect">
            <a:avLst/>
          </a:prstGeom>
          <a:noFill/>
          <a:ln>
            <a:noFill/>
          </a:ln>
        </p:spPr>
      </p:pic>
      <p:sp>
        <p:nvSpPr>
          <p:cNvPr id="2" name="Title 2">
            <a:extLst>
              <a:ext uri="{FF2B5EF4-FFF2-40B4-BE49-F238E27FC236}">
                <a16:creationId xmlns:a16="http://schemas.microsoft.com/office/drawing/2014/main" id="{7F331BE5-F721-1816-399C-A15DA5AE20A8}"/>
              </a:ext>
            </a:extLst>
          </p:cNvPr>
          <p:cNvSpPr txBox="1">
            <a:spLocks/>
          </p:cNvSpPr>
          <p:nvPr/>
        </p:nvSpPr>
        <p:spPr>
          <a:xfrm>
            <a:off x="188071" y="276030"/>
            <a:ext cx="8520600" cy="572700"/>
          </a:xfrm>
          <a:prstGeom prst="rect">
            <a:avLst/>
          </a:prstGeom>
          <a:noFill/>
          <a:ln>
            <a:noFill/>
          </a:ln>
        </p:spPr>
        <p:txBody>
          <a:bodyPr spcFirstLastPara="1" wrap="square" lIns="91425" tIns="91425" rIns="91425" bIns="91425" anchor="b" anchorCtr="0">
            <a:normAutofit fontScale="975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pPr algn="l"/>
            <a:r>
              <a:rPr lang="en-GB" sz="2500" b="1" dirty="0">
                <a:solidFill>
                  <a:srgbClr val="241858"/>
                </a:solidFill>
              </a:rPr>
              <a:t>Data exploration</a:t>
            </a:r>
            <a:endParaRPr lang="en-US" sz="2500" b="1" dirty="0">
              <a:solidFill>
                <a:srgbClr val="241858"/>
              </a:solidFill>
            </a:endParaRPr>
          </a:p>
        </p:txBody>
      </p:sp>
      <p:sp>
        <p:nvSpPr>
          <p:cNvPr id="4" name="TextBox 3">
            <a:extLst>
              <a:ext uri="{FF2B5EF4-FFF2-40B4-BE49-F238E27FC236}">
                <a16:creationId xmlns:a16="http://schemas.microsoft.com/office/drawing/2014/main" id="{83F314A8-AD29-5985-A2BC-CCC8920A1287}"/>
              </a:ext>
            </a:extLst>
          </p:cNvPr>
          <p:cNvSpPr txBox="1"/>
          <p:nvPr/>
        </p:nvSpPr>
        <p:spPr>
          <a:xfrm>
            <a:off x="-89943" y="4831425"/>
            <a:ext cx="5088194" cy="307777"/>
          </a:xfrm>
          <a:prstGeom prst="rect">
            <a:avLst/>
          </a:prstGeom>
          <a:noFill/>
        </p:spPr>
        <p:txBody>
          <a:bodyPr wrap="square">
            <a:spAutoFit/>
          </a:bodyPr>
          <a:lstStyle/>
          <a:p>
            <a:pPr marL="0" lvl="0" indent="0" algn="ctr" rtl="0">
              <a:spcBef>
                <a:spcPts val="0"/>
              </a:spcBef>
              <a:spcAft>
                <a:spcPts val="0"/>
              </a:spcAft>
              <a:buNone/>
            </a:pPr>
            <a:r>
              <a:rPr lang="en-US" sz="1400" u="sng" dirty="0">
                <a:solidFill>
                  <a:srgbClr val="0097A7"/>
                </a:solidFill>
                <a:hlinkClick r:id="rId4">
                  <a:extLst>
                    <a:ext uri="{A12FA001-AC4F-418D-AE19-62706E023703}">
                      <ahyp:hlinkClr xmlns:ahyp="http://schemas.microsoft.com/office/drawing/2018/hyperlinkcolor" val="tx"/>
                    </a:ext>
                  </a:extLst>
                </a:hlinkClick>
              </a:rPr>
              <a:t>https://kasperskytte.github.io/ampvis2/articles/ampvis2.html</a:t>
            </a:r>
            <a:r>
              <a:rPr lang="en-US" sz="1400" dirty="0"/>
              <a:t> </a:t>
            </a:r>
            <a:endParaRPr lang="en-US" dirty="0"/>
          </a:p>
        </p:txBody>
      </p:sp>
      <p:sp>
        <p:nvSpPr>
          <p:cNvPr id="10" name="TextBox 9">
            <a:extLst>
              <a:ext uri="{FF2B5EF4-FFF2-40B4-BE49-F238E27FC236}">
                <a16:creationId xmlns:a16="http://schemas.microsoft.com/office/drawing/2014/main" id="{073C726E-6618-992E-3C98-4AF86E2AD2F5}"/>
              </a:ext>
            </a:extLst>
          </p:cNvPr>
          <p:cNvSpPr txBox="1"/>
          <p:nvPr/>
        </p:nvSpPr>
        <p:spPr>
          <a:xfrm>
            <a:off x="188071" y="960945"/>
            <a:ext cx="8847774" cy="3713837"/>
          </a:xfrm>
          <a:prstGeom prst="rect">
            <a:avLst/>
          </a:prstGeom>
          <a:noFill/>
        </p:spPr>
        <p:txBody>
          <a:bodyPr wrap="square">
            <a:spAutoFit/>
          </a:bodyPr>
          <a:lstStyle/>
          <a:p>
            <a:pPr algn="l">
              <a:spcBef>
                <a:spcPts val="1500"/>
              </a:spcBef>
              <a:spcAft>
                <a:spcPts val="750"/>
              </a:spcAft>
              <a:buNone/>
            </a:pPr>
            <a:r>
              <a:rPr lang="en-US" sz="1600" b="1" i="0" dirty="0">
                <a:solidFill>
                  <a:srgbClr val="333333"/>
                </a:solidFill>
                <a:effectLst/>
                <a:latin typeface="+mj-lt"/>
              </a:rPr>
              <a:t>Explore sequencing table</a:t>
            </a:r>
          </a:p>
          <a:p>
            <a:pPr marL="285750" indent="-285750" algn="l">
              <a:spcAft>
                <a:spcPts val="750"/>
              </a:spcAft>
              <a:buFont typeface="Arial" panose="020B0604020202020204" pitchFamily="34" charset="0"/>
              <a:buChar char="•"/>
            </a:pPr>
            <a:r>
              <a:rPr lang="da" b="1" dirty="0"/>
              <a:t>What are the minimum and maximum number of reads in the dataset?</a:t>
            </a:r>
          </a:p>
          <a:p>
            <a:pPr marL="285750" indent="-285750" algn="l">
              <a:spcAft>
                <a:spcPts val="750"/>
              </a:spcAft>
              <a:buFont typeface="Arial" panose="020B0604020202020204" pitchFamily="34" charset="0"/>
              <a:buChar char="•"/>
            </a:pPr>
            <a:r>
              <a:rPr lang="da" b="1" dirty="0"/>
              <a:t>What are the minimum and maximum number of reads in Ribe?</a:t>
            </a:r>
          </a:p>
          <a:p>
            <a:pPr marL="285750" indent="-285750" algn="l">
              <a:spcAft>
                <a:spcPts val="750"/>
              </a:spcAft>
              <a:buFont typeface="Arial" panose="020B0604020202020204" pitchFamily="34" charset="0"/>
              <a:buChar char="•"/>
            </a:pPr>
            <a:r>
              <a:rPr lang="en-US" b="1" dirty="0">
                <a:solidFill>
                  <a:srgbClr val="333333"/>
                </a:solidFill>
                <a:latin typeface="+mn-lt"/>
              </a:rPr>
              <a:t>Should we rarefy our dataset? </a:t>
            </a:r>
            <a:r>
              <a:rPr lang="en-US" b="1" i="0" dirty="0">
                <a:solidFill>
                  <a:srgbClr val="333333"/>
                </a:solidFill>
                <a:effectLst/>
                <a:latin typeface="+mn-lt"/>
              </a:rPr>
              <a:t> </a:t>
            </a:r>
          </a:p>
          <a:p>
            <a:pPr marL="895350" lvl="7" indent="-285750">
              <a:spcAft>
                <a:spcPts val="750"/>
              </a:spcAft>
              <a:buFont typeface="Arial" panose="020B0604020202020204" pitchFamily="34" charset="0"/>
              <a:buChar char="•"/>
            </a:pPr>
            <a:r>
              <a:rPr lang="en-US" sz="1200" dirty="0">
                <a:solidFill>
                  <a:srgbClr val="333333"/>
                </a:solidFill>
                <a:latin typeface="+mn-lt"/>
              </a:rPr>
              <a:t>Rarefy the dataset</a:t>
            </a:r>
          </a:p>
          <a:p>
            <a:pPr marL="609600" lvl="7">
              <a:spcAft>
                <a:spcPts val="750"/>
              </a:spcAft>
            </a:pPr>
            <a:endParaRPr lang="en-US" sz="1200" dirty="0">
              <a:solidFill>
                <a:srgbClr val="333333"/>
              </a:solidFill>
              <a:latin typeface="+mn-lt"/>
            </a:endParaRPr>
          </a:p>
          <a:p>
            <a:pPr marL="285750" indent="-285750" algn="l">
              <a:spcAft>
                <a:spcPts val="750"/>
              </a:spcAft>
              <a:buFont typeface="Arial" panose="020B0604020202020204" pitchFamily="34" charset="0"/>
              <a:buChar char="•"/>
            </a:pPr>
            <a:r>
              <a:rPr lang="en-US" b="1" dirty="0">
                <a:solidFill>
                  <a:srgbClr val="333333"/>
                </a:solidFill>
                <a:latin typeface="+mn-lt"/>
              </a:rPr>
              <a:t>Should we </a:t>
            </a:r>
            <a:r>
              <a:rPr lang="en-US" b="1" dirty="0" err="1">
                <a:solidFill>
                  <a:srgbClr val="333333"/>
                </a:solidFill>
                <a:latin typeface="+mn-lt"/>
              </a:rPr>
              <a:t>normalise</a:t>
            </a:r>
            <a:r>
              <a:rPr lang="en-US" b="1" dirty="0">
                <a:solidFill>
                  <a:srgbClr val="333333"/>
                </a:solidFill>
                <a:latin typeface="+mn-lt"/>
              </a:rPr>
              <a:t> our dataset? </a:t>
            </a:r>
            <a:r>
              <a:rPr lang="en-US" b="1" i="0" dirty="0">
                <a:solidFill>
                  <a:srgbClr val="333333"/>
                </a:solidFill>
                <a:effectLst/>
                <a:latin typeface="+mn-lt"/>
              </a:rPr>
              <a:t> </a:t>
            </a:r>
          </a:p>
          <a:p>
            <a:pPr marL="895350" lvl="7" indent="-285750">
              <a:spcAft>
                <a:spcPts val="750"/>
              </a:spcAft>
              <a:buFont typeface="Arial" panose="020B0604020202020204" pitchFamily="34" charset="0"/>
              <a:buChar char="•"/>
            </a:pPr>
            <a:r>
              <a:rPr lang="en-US" sz="1200" dirty="0" err="1">
                <a:solidFill>
                  <a:srgbClr val="333333"/>
                </a:solidFill>
                <a:latin typeface="+mn-lt"/>
              </a:rPr>
              <a:t>Normalise</a:t>
            </a:r>
            <a:r>
              <a:rPr lang="en-US" sz="1200" dirty="0">
                <a:solidFill>
                  <a:srgbClr val="333333"/>
                </a:solidFill>
                <a:latin typeface="+mn-lt"/>
              </a:rPr>
              <a:t> the dataset</a:t>
            </a:r>
          </a:p>
          <a:p>
            <a:pPr marL="895350" lvl="7" indent="-285750">
              <a:spcAft>
                <a:spcPts val="750"/>
              </a:spcAft>
              <a:buFont typeface="Arial" panose="020B0604020202020204" pitchFamily="34" charset="0"/>
              <a:buChar char="•"/>
            </a:pPr>
            <a:endParaRPr lang="en-US" sz="1200" dirty="0">
              <a:solidFill>
                <a:srgbClr val="333333"/>
              </a:solidFill>
              <a:latin typeface="+mn-lt"/>
            </a:endParaRPr>
          </a:p>
          <a:p>
            <a:pPr>
              <a:spcAft>
                <a:spcPts val="750"/>
              </a:spcAft>
            </a:pPr>
            <a:endParaRPr lang="en-US" b="0" i="0" dirty="0">
              <a:solidFill>
                <a:schemeClr val="tx1">
                  <a:lumMod val="50000"/>
                  <a:lumOff val="50000"/>
                </a:schemeClr>
              </a:solidFill>
              <a:effectLst/>
              <a:latin typeface="+mn-lt"/>
            </a:endParaRPr>
          </a:p>
          <a:p>
            <a:pPr>
              <a:spcAft>
                <a:spcPts val="750"/>
              </a:spcAft>
            </a:pPr>
            <a:endParaRPr lang="en-US" b="0" i="0" dirty="0">
              <a:solidFill>
                <a:srgbClr val="333333"/>
              </a:solidFill>
              <a:effectLst/>
              <a:latin typeface="Helvetica Neue"/>
            </a:endParaRPr>
          </a:p>
          <a:p>
            <a:pPr algn="l">
              <a:spcAft>
                <a:spcPts val="750"/>
              </a:spcAft>
            </a:pPr>
            <a:endParaRPr lang="en-US" b="0" i="0" dirty="0">
              <a:solidFill>
                <a:srgbClr val="333333"/>
              </a:solidFill>
              <a:effectLst/>
              <a:latin typeface="+mj-lt"/>
            </a:endParaRPr>
          </a:p>
        </p:txBody>
      </p:sp>
      <p:sp>
        <p:nvSpPr>
          <p:cNvPr id="5" name="TextBox 4">
            <a:extLst>
              <a:ext uri="{FF2B5EF4-FFF2-40B4-BE49-F238E27FC236}">
                <a16:creationId xmlns:a16="http://schemas.microsoft.com/office/drawing/2014/main" id="{F5AE2BED-38FF-F20C-6AB2-D28543DD14AE}"/>
              </a:ext>
            </a:extLst>
          </p:cNvPr>
          <p:cNvSpPr txBox="1"/>
          <p:nvPr/>
        </p:nvSpPr>
        <p:spPr>
          <a:xfrm>
            <a:off x="1756790" y="4091075"/>
            <a:ext cx="5383162" cy="338554"/>
          </a:xfrm>
          <a:prstGeom prst="rect">
            <a:avLst/>
          </a:prstGeom>
          <a:noFill/>
        </p:spPr>
        <p:txBody>
          <a:bodyPr wrap="square" rtlCol="0">
            <a:spAutoFit/>
          </a:bodyPr>
          <a:lstStyle/>
          <a:p>
            <a:pPr marL="285750" indent="-285750">
              <a:buClr>
                <a:srgbClr val="008000"/>
              </a:buClr>
              <a:buFont typeface="Wingdings" panose="05000000000000000000" pitchFamily="2" charset="2"/>
              <a:buChar char="J"/>
            </a:pPr>
            <a:r>
              <a:rPr lang="en-GB" sz="1600" b="1" dirty="0"/>
              <a:t>Now we are ready to start some fun analysis!</a:t>
            </a:r>
            <a:endParaRPr lang="en-US" sz="1600" b="1" dirty="0"/>
          </a:p>
        </p:txBody>
      </p:sp>
    </p:spTree>
    <p:extLst>
      <p:ext uri="{BB962C8B-B14F-4D97-AF65-F5344CB8AC3E}">
        <p14:creationId xmlns:p14="http://schemas.microsoft.com/office/powerpoint/2010/main" val="92094527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1024</Words>
  <Application>Microsoft Office PowerPoint</Application>
  <PresentationFormat>On-screen Show (16:9)</PresentationFormat>
  <Paragraphs>125</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Arial</vt:lpstr>
      <vt:lpstr>Calibri</vt:lpstr>
      <vt:lpstr>Courier New</vt:lpstr>
      <vt:lpstr>Helvetica Neue</vt:lpstr>
      <vt:lpstr>Wingdings</vt:lpstr>
      <vt:lpstr>Simple Light</vt:lpstr>
      <vt:lpstr>PowerPoint Presentation</vt:lpstr>
      <vt:lpstr>Structure of the hands-on</vt:lpstr>
      <vt:lpstr>PowerPoint Presentation</vt:lpstr>
      <vt:lpstr>Open the website</vt:lpstr>
      <vt:lpstr>Open the website</vt:lpstr>
      <vt:lpstr>Open the website</vt:lpstr>
      <vt:lpstr>PowerPoint Presentation</vt:lpstr>
      <vt:lpstr>PowerPoint Presentation</vt:lpstr>
      <vt:lpstr>PowerPoint Presentation</vt:lpstr>
      <vt:lpstr>Break and R support</vt:lpstr>
      <vt:lpstr>PowerPoint Presentation</vt:lpstr>
      <vt:lpstr>PowerPoint Presentation</vt:lpstr>
      <vt:lpstr>PowerPoint Presentation</vt:lpstr>
      <vt:lpstr>PowerPoint Presentation</vt:lpstr>
      <vt:lpstr>PowerPoint Presentation</vt:lpstr>
      <vt:lpstr>Break and R support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Miriam Peces Gomez</cp:lastModifiedBy>
  <cp:revision>2</cp:revision>
  <dcterms:modified xsi:type="dcterms:W3CDTF">2025-05-14T12:56:25Z</dcterms:modified>
</cp:coreProperties>
</file>